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0" r:id="rId3"/>
    <p:sldId id="280" r:id="rId4"/>
    <p:sldId id="276" r:id="rId5"/>
    <p:sldId id="282" r:id="rId6"/>
    <p:sldId id="301" r:id="rId7"/>
    <p:sldId id="286" r:id="rId8"/>
    <p:sldId id="288" r:id="rId9"/>
    <p:sldId id="284" r:id="rId10"/>
    <p:sldId id="283" r:id="rId11"/>
    <p:sldId id="289" r:id="rId12"/>
    <p:sldId id="292" r:id="rId13"/>
    <p:sldId id="293" r:id="rId14"/>
    <p:sldId id="291" r:id="rId15"/>
    <p:sldId id="290" r:id="rId16"/>
    <p:sldId id="295" r:id="rId17"/>
    <p:sldId id="302" r:id="rId18"/>
    <p:sldId id="294" r:id="rId19"/>
    <p:sldId id="258" r:id="rId20"/>
    <p:sldId id="299" r:id="rId21"/>
    <p:sldId id="304" r:id="rId22"/>
    <p:sldId id="305" r:id="rId23"/>
    <p:sldId id="306" r:id="rId24"/>
    <p:sldId id="307" r:id="rId25"/>
    <p:sldId id="303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52E0D-FB9D-4FFC-B4EE-D40F7D3C0A1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7BC42-C9FB-411C-AE2C-0FFDAC0E0D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13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使用估計期的資料來估計共整合係數，以經過共整合係數轉換為價差 序列的交易期資料進行交易</a:t>
            </a:r>
            <a:endParaRPr lang="en-US" altLang="zh-TW" dirty="0"/>
          </a:p>
          <a:p>
            <a:r>
              <a:rPr lang="zh-TW" altLang="en-US" dirty="0"/>
              <a:t>為了模擬實際交易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287C4-38C9-402D-8519-EEA9CCC62C1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004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08E17-6D01-482B-9343-914BE3A9BE9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836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08E17-6D01-482B-9343-914BE3A9BE9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14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08E17-6D01-482B-9343-914BE3A9BE9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12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Meyn</a:t>
            </a:r>
            <a:r>
              <a:rPr lang="en-US" altLang="zh-TW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and Tweedie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7BC42-C9FB-411C-AE2C-0FFDAC0E0D2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63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不能用到未來資料</a:t>
            </a:r>
            <a:endParaRPr lang="en-US" altLang="zh-TW" dirty="0"/>
          </a:p>
          <a:p>
            <a:r>
              <a:rPr lang="zh-TW" altLang="en-US" dirty="0"/>
              <a:t>所以採</a:t>
            </a:r>
            <a:r>
              <a:rPr lang="en-US" altLang="zh-TW" dirty="0"/>
              <a:t>150</a:t>
            </a:r>
            <a:r>
              <a:rPr lang="zh-TW" altLang="en-US" dirty="0"/>
              <a:t>分鐘去做偵測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08E17-6D01-482B-9343-914BE3A9BE9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68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8/16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08E17-6D01-482B-9343-914BE3A9BE9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17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08E17-6D01-482B-9343-914BE3A9BE9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04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08E17-6D01-482B-9343-914BE3A9BE9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37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08E17-6D01-482B-9343-914BE3A9BE9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723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08E17-6D01-482B-9343-914BE3A9BE9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608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08E17-6D01-482B-9343-914BE3A9BE9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47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08E17-6D01-482B-9343-914BE3A9BE9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76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606A51-0A9E-47C2-B7A7-D3FEFAC30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5149E9-E296-43CC-8E48-755EB4784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CA6AB3-B15A-46A4-8101-E254F7FE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33AA-275D-439E-852F-A64A59B9211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ED750D-D11D-4C5C-8C14-272A28BE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1C43B7-C280-40DA-8B72-E2AD04ED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912-BB88-4118-B586-20F5D72E4D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29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108BC9-B63B-4412-8F02-50DA4C6A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D661458-BE60-4501-82D6-E824F71F6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DF10F5-3599-42B4-9CFF-0BF93160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33AA-275D-439E-852F-A64A59B9211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089ED8-0846-40BC-84A4-0FDBE540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3DAD13-A399-49F1-B9DA-77BC516B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912-BB88-4118-B586-20F5D72E4D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63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EC2437E-7D6A-42D9-99A3-B880A3947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17B0EE-9B25-4BED-8C82-519F2420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8AC898-288E-4A05-B289-46A35CA2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33AA-275D-439E-852F-A64A59B9211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24A752-70EE-40A5-96CD-AA8ADFB7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1EDC83-BE76-47CD-93E1-00C64B01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912-BB88-4118-B586-20F5D72E4D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59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6F9B-C6E4-4DB7-A96A-1D9D6552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2AF265-AB1F-47E5-95EF-A8ED709E7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5C6455-FD32-4097-9D72-B8322923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33AA-275D-439E-852F-A64A59B9211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F4FF61-F069-4247-8AA6-F030B8A7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6C5BC9-04D2-46DC-845B-1CB7DB2D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912-BB88-4118-B586-20F5D72E4D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27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CC0594-52C5-4F5E-9A20-E08F03D5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B84A6B4-CE23-421D-8E46-5C29CCD22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E21F87-8A80-412E-A3B4-8CDEF6CD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33AA-275D-439E-852F-A64A59B9211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69D950-7BD2-480A-95B9-2A8421D5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964B74-5779-4145-86D9-46AAFD7D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912-BB88-4118-B586-20F5D72E4D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56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743317-28B7-48A9-AF8E-D4A1882F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60F91A-758E-43D9-A05D-F44507FB1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1FF1C67-8964-43C2-9095-3085C2E14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7DEC1F9-4FCC-45C4-8221-C62B6EAC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33AA-275D-439E-852F-A64A59B9211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F821E3-51C7-4D2A-BD93-59517EB4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D8D26A-9271-4F91-9DA0-43FAAD29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912-BB88-4118-B586-20F5D72E4D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83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AEF8F-74BE-49AC-B086-B129E66A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08CA0F-89FF-4CED-A0CB-FEAB9851F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380ECAC-551E-4C63-90E0-A7FE206D7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ACFE5D3-044C-4A89-A7D7-614520C80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0B2CE39-E9D4-473D-89FD-44896B610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C7CAB5A-54BB-4C77-924D-0714CA67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33AA-275D-439E-852F-A64A59B9211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1D29D6E-56E2-4EF3-9D93-A662D783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B2AC90A-C356-4381-A31F-B7C4DAC5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912-BB88-4118-B586-20F5D72E4D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16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D09858-4AB7-4A93-B4CA-30EB05AB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459BC5F-6DA3-4ADB-8C08-1423CE1D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33AA-275D-439E-852F-A64A59B9211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F0B97B1-0690-4EA9-AE16-E3AF4CB2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AD565BB-0BF0-4165-A55B-EDC56B33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912-BB88-4118-B586-20F5D72E4D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64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17FD00-BBE6-4507-B0E7-050AD50B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33AA-275D-439E-852F-A64A59B9211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ACAC3D2-0004-409C-B69D-18E34E31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391125-BBDE-41D6-8EBB-C50BE5C1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912-BB88-4118-B586-20F5D72E4D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8C2819-FDF2-49CC-9802-88D8FC4E2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55B176-D69F-4DFF-9D16-16F6140C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9B79BD0-7E92-4B38-B911-194A30FFA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B9DE9B-6175-49B3-A6DD-5E7763A9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33AA-275D-439E-852F-A64A59B9211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257058-632D-4C97-A296-F454D678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1A537C0-8966-4267-A417-14F962B4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912-BB88-4118-B586-20F5D72E4D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91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B40EF2-68A2-416B-8F73-903CDB0C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94A7494-C59E-4DD5-9711-184244D48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C0B8699-118C-4DB5-8A8C-D29AE029B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EC83A6A-FF07-4410-8328-AA8D3674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33AA-275D-439E-852F-A64A59B9211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17EA11-DA8E-40C2-8239-3AFDE4E5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8BE8C8-3E8A-4432-BAF3-544EFC7D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912-BB88-4118-B586-20F5D72E4D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48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FDB219B-8E42-4781-9CD3-F75C10A2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982806-7EB4-481D-85F0-C97060504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DD0B69-8E52-46E9-9474-FEF3A159F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33AA-275D-439E-852F-A64A59B92118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41FF59-8FC0-4D2E-8054-0B1A0ECEC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E9D244-950F-43BE-94C2-59B0785E2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C912-BB88-4118-B586-20F5D72E4D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69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7185BB-96D0-462F-B514-BF3BD8FF5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734" y="575609"/>
            <a:ext cx="6554771" cy="800705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0CAD9B4-A3C1-462A-A6A0-E1D1A9D27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734" y="1828799"/>
            <a:ext cx="9819588" cy="3968686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zh-TW" altLang="en-US" dirty="0"/>
              <a:t>研究目標</a:t>
            </a:r>
            <a:endParaRPr lang="en-US" altLang="zh-TW" dirty="0"/>
          </a:p>
          <a:p>
            <a:pPr marL="457200" indent="-457200" algn="l">
              <a:buAutoNum type="arabicPeriod"/>
            </a:pPr>
            <a:r>
              <a:rPr lang="zh-TW" altLang="en-US" dirty="0"/>
              <a:t>資料介紹</a:t>
            </a:r>
            <a:endParaRPr lang="en-US" altLang="zh-TW" dirty="0"/>
          </a:p>
          <a:p>
            <a:pPr marL="457200" indent="-457200" algn="l">
              <a:buAutoNum type="arabicPeriod"/>
            </a:pPr>
            <a:r>
              <a:rPr lang="zh-TW" altLang="en-US" dirty="0"/>
              <a:t>方法</a:t>
            </a:r>
            <a:endParaRPr lang="en-US" altLang="zh-TW" dirty="0"/>
          </a:p>
          <a:p>
            <a:pPr marL="914400" lvl="1" indent="-457200" algn="l">
              <a:buAutoNum type="arabicPeriod"/>
            </a:pPr>
            <a:r>
              <a:rPr lang="en-US" altLang="zh-TW" dirty="0"/>
              <a:t>CUMSUM</a:t>
            </a:r>
            <a:r>
              <a:rPr lang="zh-TW" altLang="en-US" dirty="0"/>
              <a:t> </a:t>
            </a:r>
            <a:r>
              <a:rPr lang="en-US" altLang="zh-TW" dirty="0"/>
              <a:t>c</a:t>
            </a:r>
            <a:r>
              <a:rPr lang="en-US" altLang="zh-TW" dirty="0">
                <a:latin typeface="News Gothic MT" panose="020B0504020203020204" pitchFamily="34" charset="0"/>
              </a:rPr>
              <a:t>hange point estimator for MLE</a:t>
            </a:r>
          </a:p>
          <a:p>
            <a:pPr marL="914400" lvl="1" indent="-457200" algn="l">
              <a:buAutoNum type="arabicPeriod"/>
            </a:pPr>
            <a:r>
              <a:rPr lang="en-US" altLang="zh-TW" dirty="0"/>
              <a:t>Chow test</a:t>
            </a:r>
          </a:p>
          <a:p>
            <a:pPr marL="457200" indent="-457200" algn="l">
              <a:buAutoNum type="arabicPeriod"/>
            </a:pPr>
            <a:r>
              <a:rPr lang="zh-TW" altLang="en-US" dirty="0"/>
              <a:t>指標定義</a:t>
            </a:r>
            <a:endParaRPr lang="en-US" altLang="zh-TW" dirty="0"/>
          </a:p>
          <a:p>
            <a:pPr marL="457200" indent="-457200" algn="l">
              <a:buAutoNum type="arabicPeriod"/>
            </a:pPr>
            <a:r>
              <a:rPr lang="zh-TW" altLang="en-US" dirty="0"/>
              <a:t>實證結果</a:t>
            </a:r>
            <a:endParaRPr lang="en-US" altLang="zh-TW" dirty="0"/>
          </a:p>
          <a:p>
            <a:pPr marL="457200" indent="-457200" algn="l"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901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69847-92C4-4D81-8782-9D76AD19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MLE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8A33EA7-AB09-43D9-B720-CD5B0774E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6564" y="1321522"/>
            <a:ext cx="3672720" cy="267281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E1B208A-E23B-494A-9F2D-FA951E697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825" y="3964272"/>
            <a:ext cx="3770693" cy="274411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FABABAA-0485-412F-AB07-1E97CB2EC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64" y="4016112"/>
            <a:ext cx="3672720" cy="261866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46B0E9C-FB3C-4139-989E-75795A269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811" y="1321521"/>
            <a:ext cx="3672722" cy="267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8CC726-E30E-4B0F-B732-92DD7563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EDF8C23-C903-42CB-AACD-3AA799A7E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2" y="365125"/>
            <a:ext cx="6091948" cy="6329589"/>
          </a:xfrm>
          <a:prstGeom prst="rect">
            <a:avLst/>
          </a:prstGeom>
        </p:spPr>
      </p:pic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D1132A03-DECA-4EAA-B967-D648944D3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DF5444D-D4A3-48B7-8FF1-CDFF54713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28" y="368682"/>
            <a:ext cx="5686870" cy="63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7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AF3F7F-6FA3-4F0A-98E5-FA7EAB91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Chow test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3D7814C-27DF-4F09-A958-D4AF813A45A4}"/>
                  </a:ext>
                </a:extLst>
              </p:cNvPr>
              <p:cNvSpPr txBox="1"/>
              <p:nvPr/>
            </p:nvSpPr>
            <p:spPr>
              <a:xfrm>
                <a:off x="1502229" y="1690688"/>
                <a:ext cx="1702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3D7814C-27DF-4F09-A958-D4AF813A4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1690688"/>
                <a:ext cx="1702389" cy="276999"/>
              </a:xfrm>
              <a:prstGeom prst="rect">
                <a:avLst/>
              </a:prstGeom>
              <a:blipFill>
                <a:blip r:embed="rId2"/>
                <a:stretch>
                  <a:fillRect l="-2857" r="-714" b="-239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B11C6F1-8353-4ABF-990C-E84BE5CE0220}"/>
                  </a:ext>
                </a:extLst>
              </p:cNvPr>
              <p:cNvSpPr txBox="1"/>
              <p:nvPr/>
            </p:nvSpPr>
            <p:spPr>
              <a:xfrm>
                <a:off x="1502229" y="2147888"/>
                <a:ext cx="18884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B11C6F1-8353-4ABF-990C-E84BE5CE0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2147888"/>
                <a:ext cx="1888402" cy="276999"/>
              </a:xfrm>
              <a:prstGeom prst="rect">
                <a:avLst/>
              </a:prstGeom>
              <a:blipFill>
                <a:blip r:embed="rId3"/>
                <a:stretch>
                  <a:fillRect l="-2581" r="-968" b="-239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E2A17B7-4E17-44DE-AD84-5E32C3311898}"/>
                  </a:ext>
                </a:extLst>
              </p:cNvPr>
              <p:cNvSpPr txBox="1"/>
              <p:nvPr/>
            </p:nvSpPr>
            <p:spPr>
              <a:xfrm>
                <a:off x="1502229" y="2605088"/>
                <a:ext cx="1899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E2A17B7-4E17-44DE-AD84-5E32C3311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2605088"/>
                <a:ext cx="1899046" cy="276999"/>
              </a:xfrm>
              <a:prstGeom prst="rect">
                <a:avLst/>
              </a:prstGeom>
              <a:blipFill>
                <a:blip r:embed="rId4"/>
                <a:stretch>
                  <a:fillRect l="-2564" r="-641" b="-239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23E2822-1051-49F7-A5C2-93FC089C2EA2}"/>
                  </a:ext>
                </a:extLst>
              </p:cNvPr>
              <p:cNvSpPr txBox="1"/>
              <p:nvPr/>
            </p:nvSpPr>
            <p:spPr>
              <a:xfrm>
                <a:off x="1426029" y="3154750"/>
                <a:ext cx="20695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=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23E2822-1051-49F7-A5C2-93FC089C2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9" y="3154750"/>
                <a:ext cx="2069541" cy="276999"/>
              </a:xfrm>
              <a:prstGeom prst="rect">
                <a:avLst/>
              </a:prstGeom>
              <a:blipFill>
                <a:blip r:embed="rId5"/>
                <a:stretch>
                  <a:fillRect l="-4130" t="-28889" b="-5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6F74282-8587-44AF-A4FD-83FB941C150B}"/>
                  </a:ext>
                </a:extLst>
              </p:cNvPr>
              <p:cNvSpPr txBox="1"/>
              <p:nvPr/>
            </p:nvSpPr>
            <p:spPr>
              <a:xfrm>
                <a:off x="1426029" y="3550038"/>
                <a:ext cx="1594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6F74282-8587-44AF-A4FD-83FB941C1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9" y="3550038"/>
                <a:ext cx="1594732" cy="276999"/>
              </a:xfrm>
              <a:prstGeom prst="rect">
                <a:avLst/>
              </a:prstGeom>
              <a:blipFill>
                <a:blip r:embed="rId6"/>
                <a:stretch>
                  <a:fillRect l="-5344" t="-2174" r="-6107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圖片 20" descr="一張含有 文字 的圖片&#10;&#10;自動產生的描述">
            <a:extLst>
              <a:ext uri="{FF2B5EF4-FFF2-40B4-BE49-F238E27FC236}">
                <a16:creationId xmlns:a16="http://schemas.microsoft.com/office/drawing/2014/main" id="{71A766B5-2F03-4250-AC99-8CBB1B6A4C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93" t="32857" r="66964" b="60666"/>
          <a:stretch/>
        </p:blipFill>
        <p:spPr>
          <a:xfrm>
            <a:off x="2471056" y="4002194"/>
            <a:ext cx="3708711" cy="687907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0AFD8948-3F8E-4C37-8DDB-C1BE19307F49}"/>
              </a:ext>
            </a:extLst>
          </p:cNvPr>
          <p:cNvSpPr txBox="1"/>
          <p:nvPr/>
        </p:nvSpPr>
        <p:spPr>
          <a:xfrm>
            <a:off x="1502229" y="42168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F-statistic =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595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711F8C-17C5-43A6-AD5F-0AE9B752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3B19CA74-2FF8-494E-A8DD-60DFD70185A9}"/>
              </a:ext>
            </a:extLst>
          </p:cNvPr>
          <p:cNvSpPr txBox="1">
            <a:spLocks/>
          </p:cNvSpPr>
          <p:nvPr/>
        </p:nvSpPr>
        <p:spPr>
          <a:xfrm>
            <a:off x="1023256" y="1690688"/>
            <a:ext cx="4920343" cy="2529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zh-TW" altLang="en-US" dirty="0"/>
              <a:t>取每日的前</a:t>
            </a:r>
            <a:r>
              <a:rPr lang="en-US" altLang="zh-TW" dirty="0"/>
              <a:t>150</a:t>
            </a:r>
            <a:r>
              <a:rPr lang="zh-TW" altLang="en-US" dirty="0"/>
              <a:t>分鐘計算股票量的差</a:t>
            </a:r>
            <a:endParaRPr lang="en-US" altLang="zh-TW" dirty="0"/>
          </a:p>
          <a:p>
            <a:pPr marL="514350" indent="-514350">
              <a:buAutoNum type="arabicPeriod"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對每一分鐘都做</a:t>
            </a:r>
            <a:r>
              <a:rPr lang="en-US" altLang="zh-TW" dirty="0"/>
              <a:t>chow test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選取第一個顯著有變化的時間點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96854405-4D12-4CAF-A76C-70C4EDD4BE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43599" y="678269"/>
          <a:ext cx="5878285" cy="596403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707660">
                  <a:extLst>
                    <a:ext uri="{9D8B030D-6E8A-4147-A177-3AD203B41FA5}">
                      <a16:colId xmlns:a16="http://schemas.microsoft.com/office/drawing/2014/main" val="3764608575"/>
                    </a:ext>
                  </a:extLst>
                </a:gridCol>
                <a:gridCol w="1164918">
                  <a:extLst>
                    <a:ext uri="{9D8B030D-6E8A-4147-A177-3AD203B41FA5}">
                      <a16:colId xmlns:a16="http://schemas.microsoft.com/office/drawing/2014/main" val="2861153959"/>
                    </a:ext>
                  </a:extLst>
                </a:gridCol>
                <a:gridCol w="1175805">
                  <a:extLst>
                    <a:ext uri="{9D8B030D-6E8A-4147-A177-3AD203B41FA5}">
                      <a16:colId xmlns:a16="http://schemas.microsoft.com/office/drawing/2014/main" val="1667148581"/>
                    </a:ext>
                  </a:extLst>
                </a:gridCol>
                <a:gridCol w="467404">
                  <a:extLst>
                    <a:ext uri="{9D8B030D-6E8A-4147-A177-3AD203B41FA5}">
                      <a16:colId xmlns:a16="http://schemas.microsoft.com/office/drawing/2014/main" val="882518875"/>
                    </a:ext>
                  </a:extLst>
                </a:gridCol>
                <a:gridCol w="1197581">
                  <a:extLst>
                    <a:ext uri="{9D8B030D-6E8A-4147-A177-3AD203B41FA5}">
                      <a16:colId xmlns:a16="http://schemas.microsoft.com/office/drawing/2014/main" val="2055246195"/>
                    </a:ext>
                  </a:extLst>
                </a:gridCol>
                <a:gridCol w="1164917">
                  <a:extLst>
                    <a:ext uri="{9D8B030D-6E8A-4147-A177-3AD203B41FA5}">
                      <a16:colId xmlns:a16="http://schemas.microsoft.com/office/drawing/2014/main" val="149163273"/>
                    </a:ext>
                  </a:extLst>
                </a:gridCol>
              </a:tblGrid>
              <a:tr h="415912">
                <a:tc>
                  <a:txBody>
                    <a:bodyPr/>
                    <a:lstStyle/>
                    <a:p>
                      <a:r>
                        <a:rPr lang="en-US" altLang="zh-TW" sz="1600" b="0" cap="all" spc="150" dirty="0">
                          <a:solidFill>
                            <a:schemeClr val="lt1"/>
                          </a:solidFill>
                        </a:rPr>
                        <a:t>t</a:t>
                      </a:r>
                      <a:endParaRPr lang="zh-TW" alt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0" cap="all" spc="150" dirty="0">
                          <a:solidFill>
                            <a:schemeClr val="lt1"/>
                          </a:solidFill>
                        </a:rPr>
                        <a:t>P-value</a:t>
                      </a:r>
                      <a:endParaRPr lang="zh-TW" alt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0" cap="all" spc="150" dirty="0">
                          <a:solidFill>
                            <a:schemeClr val="lt1"/>
                          </a:solidFill>
                        </a:rPr>
                        <a:t>volume</a:t>
                      </a:r>
                      <a:endParaRPr lang="zh-TW" alt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0" cap="all" spc="150" dirty="0">
                          <a:solidFill>
                            <a:schemeClr val="lt1"/>
                          </a:solidFill>
                        </a:rPr>
                        <a:t>T</a:t>
                      </a:r>
                      <a:endParaRPr lang="zh-TW" alt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cap="all" spc="150" dirty="0">
                          <a:solidFill>
                            <a:schemeClr val="lt1"/>
                          </a:solidFill>
                        </a:rPr>
                        <a:t>P-value</a:t>
                      </a:r>
                      <a:endParaRPr lang="zh-TW" alt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cap="all" spc="150" dirty="0">
                          <a:solidFill>
                            <a:schemeClr val="lt1"/>
                          </a:solidFill>
                        </a:rPr>
                        <a:t>volume</a:t>
                      </a:r>
                      <a:endParaRPr lang="zh-TW" altLang="en-US" sz="16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80686"/>
                  </a:ext>
                </a:extLst>
              </a:tr>
              <a:tr h="412893"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0.99430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zh-TW" alt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0.37151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005830"/>
                  </a:ext>
                </a:extLst>
              </a:tr>
              <a:tr h="412893"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0.11145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0.37141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89072"/>
                  </a:ext>
                </a:extLst>
              </a:tr>
              <a:tr h="412893"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0.95922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TW" alt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0.37031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369936"/>
                  </a:ext>
                </a:extLst>
              </a:tr>
              <a:tr h="412893"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sz="1600" cap="none" spc="0">
                        <a:solidFill>
                          <a:srgbClr val="FF0000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rgbClr val="FF0000"/>
                          </a:solidFill>
                        </a:rPr>
                        <a:t>0.00151</a:t>
                      </a:r>
                      <a:endParaRPr lang="zh-TW" altLang="en-US" sz="1600" cap="none" spc="0" dirty="0">
                        <a:solidFill>
                          <a:srgbClr val="FF0000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TW" altLang="en-US" sz="1600" cap="none" spc="0">
                        <a:solidFill>
                          <a:srgbClr val="FF0000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0.37882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68050"/>
                  </a:ext>
                </a:extLst>
              </a:tr>
              <a:tr h="412893"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0.17300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0.32870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542806"/>
                  </a:ext>
                </a:extLst>
              </a:tr>
              <a:tr h="412893"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0.40842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TW" alt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0.32642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6897"/>
                  </a:ext>
                </a:extLst>
              </a:tr>
              <a:tr h="412893"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0.26990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zh-TW" alt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0.38205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971548"/>
                  </a:ext>
                </a:extLst>
              </a:tr>
              <a:tr h="412893"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0.33924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TW" alt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0.29581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29616"/>
                  </a:ext>
                </a:extLst>
              </a:tr>
              <a:tr h="412893"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 0.26097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TW" altLang="en-US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0.27085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754226"/>
                  </a:ext>
                </a:extLst>
              </a:tr>
              <a:tr h="412893"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0.37469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0.13608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338803"/>
                  </a:ext>
                </a:extLst>
              </a:tr>
              <a:tr h="412893"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0.39220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sz="1600" cap="none" spc="0" dirty="0">
                        <a:solidFill>
                          <a:srgbClr val="FF0000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rgbClr val="FF0000"/>
                          </a:solidFill>
                        </a:rPr>
                        <a:t>0.04218</a:t>
                      </a:r>
                      <a:endParaRPr lang="zh-TW" altLang="en-US" sz="1600" cap="none" spc="0" dirty="0">
                        <a:solidFill>
                          <a:srgbClr val="FF0000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600" cap="none" spc="0" dirty="0">
                        <a:solidFill>
                          <a:srgbClr val="FF0000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270695"/>
                  </a:ext>
                </a:extLst>
              </a:tr>
              <a:tr h="412893"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0.36192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0.09042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cap="none" spc="0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zh-TW" alt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7466" marR="107466" marT="107466" marB="10746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99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84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12545E-8003-4B85-A825-45355158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253990-80A4-46EC-859D-4411E02AF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B04620F-630A-4B81-A828-09A1F6578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73" y="539522"/>
            <a:ext cx="10134600" cy="6120635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E87FAEF-869E-4A0C-9A7F-B90D2B702287}"/>
              </a:ext>
            </a:extLst>
          </p:cNvPr>
          <p:cNvCxnSpPr/>
          <p:nvPr/>
        </p:nvCxnSpPr>
        <p:spPr>
          <a:xfrm>
            <a:off x="2590801" y="413988"/>
            <a:ext cx="228600" cy="2609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27EFD8AE-9CCE-469D-AC8E-F09FF775E650}"/>
              </a:ext>
            </a:extLst>
          </p:cNvPr>
          <p:cNvSpPr txBox="1"/>
          <p:nvPr/>
        </p:nvSpPr>
        <p:spPr>
          <a:xfrm>
            <a:off x="2291443" y="44656"/>
            <a:ext cx="70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5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4559C6-E8D9-4B1A-8106-3B54606E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Chow test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F47CE5-A6A6-4CF9-8A38-E4C5C3F21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039" y="1219376"/>
            <a:ext cx="3600903" cy="262055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A78B999-3ABD-46D3-AD89-80E9CE4CB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603" y="1219376"/>
            <a:ext cx="3600903" cy="262055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0CA48874-E20E-4319-8116-3873FEE5C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437" y="3930476"/>
            <a:ext cx="3748105" cy="272767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8A5E3E8-3E19-46FF-9501-22142D1C0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032" y="3930476"/>
            <a:ext cx="3748105" cy="27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D9AB8-7756-4350-8BD0-5233AB9E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162"/>
            <a:ext cx="10515600" cy="1325563"/>
          </a:xfrm>
        </p:spPr>
        <p:txBody>
          <a:bodyPr/>
          <a:lstStyle/>
          <a:p>
            <a:r>
              <a:rPr lang="en-US" altLang="zh-TW" dirty="0"/>
              <a:t>4.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828951-17AC-4EEC-9933-59A04E35D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C7B1A5EC-0C46-4A0E-ABEE-19D71C590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9" t="15808" r="17346" b="11340"/>
          <a:stretch/>
        </p:blipFill>
        <p:spPr>
          <a:xfrm>
            <a:off x="1399093" y="488229"/>
            <a:ext cx="9832159" cy="58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6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E72A9-7828-4FAC-BC4C-049D43A4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947" y="2976349"/>
            <a:ext cx="10515600" cy="1325563"/>
          </a:xfrm>
        </p:spPr>
        <p:txBody>
          <a:bodyPr/>
          <a:lstStyle/>
          <a:p>
            <a:r>
              <a:rPr lang="en-US" altLang="zh-TW" dirty="0"/>
              <a:t>5. </a:t>
            </a:r>
            <a:r>
              <a:rPr lang="zh-TW" altLang="en-US" dirty="0"/>
              <a:t>實證結果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663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1CFE9EA-50D8-4028-BE42-DC2D813BE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251674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08E3368-FE74-4AEA-99A2-33EB46711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976" y="452842"/>
            <a:ext cx="6976872" cy="1261872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無時間趨勢</a:t>
            </a:r>
            <a:endParaRPr lang="en-US" altLang="zh-TW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07842A0-63C2-46D0-A075-D6E942434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52842"/>
            <a:ext cx="2889504" cy="1261872"/>
          </a:xfrm>
        </p:spPr>
        <p:txBody>
          <a:bodyPr anchor="ctr">
            <a:normAutofit/>
          </a:bodyPr>
          <a:lstStyle/>
          <a:p>
            <a:pPr algn="r"/>
            <a:r>
              <a:rPr lang="zh-TW" altLang="en-US" sz="3000" b="1">
                <a:solidFill>
                  <a:schemeClr val="bg2"/>
                </a:solidFill>
              </a:rPr>
              <a:t>績效</a:t>
            </a:r>
            <a:endParaRPr lang="zh-TW" altLang="en-US" sz="3000" b="1" dirty="0">
              <a:solidFill>
                <a:schemeClr val="bg2"/>
              </a:solidFill>
            </a:endParaRPr>
          </a:p>
        </p:txBody>
      </p:sp>
      <p:cxnSp>
        <p:nvCxnSpPr>
          <p:cNvPr id="42" name="Straight Connector 46">
            <a:extLst>
              <a:ext uri="{FF2B5EF4-FFF2-40B4-BE49-F238E27FC236}">
                <a16:creationId xmlns:a16="http://schemas.microsoft.com/office/drawing/2014/main" id="{9A218DD6-0CC7-465B-B80F-747F97B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623740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01D366F1-ECC3-4835-B8AE-B2027283D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078980"/>
              </p:ext>
            </p:extLst>
          </p:nvPr>
        </p:nvGraphicFramePr>
        <p:xfrm>
          <a:off x="20319" y="1898862"/>
          <a:ext cx="12161521" cy="459401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65158">
                  <a:extLst>
                    <a:ext uri="{9D8B030D-6E8A-4147-A177-3AD203B41FA5}">
                      <a16:colId xmlns:a16="http://schemas.microsoft.com/office/drawing/2014/main" val="4186584971"/>
                    </a:ext>
                  </a:extLst>
                </a:gridCol>
                <a:gridCol w="715643">
                  <a:extLst>
                    <a:ext uri="{9D8B030D-6E8A-4147-A177-3AD203B41FA5}">
                      <a16:colId xmlns:a16="http://schemas.microsoft.com/office/drawing/2014/main" val="989548393"/>
                    </a:ext>
                  </a:extLst>
                </a:gridCol>
                <a:gridCol w="753528">
                  <a:extLst>
                    <a:ext uri="{9D8B030D-6E8A-4147-A177-3AD203B41FA5}">
                      <a16:colId xmlns:a16="http://schemas.microsoft.com/office/drawing/2014/main" val="1280878274"/>
                    </a:ext>
                  </a:extLst>
                </a:gridCol>
                <a:gridCol w="771432">
                  <a:extLst>
                    <a:ext uri="{9D8B030D-6E8A-4147-A177-3AD203B41FA5}">
                      <a16:colId xmlns:a16="http://schemas.microsoft.com/office/drawing/2014/main" val="3553490656"/>
                    </a:ext>
                  </a:extLst>
                </a:gridCol>
                <a:gridCol w="756852">
                  <a:extLst>
                    <a:ext uri="{9D8B030D-6E8A-4147-A177-3AD203B41FA5}">
                      <a16:colId xmlns:a16="http://schemas.microsoft.com/office/drawing/2014/main" val="1642468489"/>
                    </a:ext>
                  </a:extLst>
                </a:gridCol>
                <a:gridCol w="923339">
                  <a:extLst>
                    <a:ext uri="{9D8B030D-6E8A-4147-A177-3AD203B41FA5}">
                      <a16:colId xmlns:a16="http://schemas.microsoft.com/office/drawing/2014/main" val="792454202"/>
                    </a:ext>
                  </a:extLst>
                </a:gridCol>
                <a:gridCol w="764142">
                  <a:extLst>
                    <a:ext uri="{9D8B030D-6E8A-4147-A177-3AD203B41FA5}">
                      <a16:colId xmlns:a16="http://schemas.microsoft.com/office/drawing/2014/main" val="4102355552"/>
                    </a:ext>
                  </a:extLst>
                </a:gridCol>
                <a:gridCol w="933951">
                  <a:extLst>
                    <a:ext uri="{9D8B030D-6E8A-4147-A177-3AD203B41FA5}">
                      <a16:colId xmlns:a16="http://schemas.microsoft.com/office/drawing/2014/main" val="1720415481"/>
                    </a:ext>
                  </a:extLst>
                </a:gridCol>
                <a:gridCol w="838433">
                  <a:extLst>
                    <a:ext uri="{9D8B030D-6E8A-4147-A177-3AD203B41FA5}">
                      <a16:colId xmlns:a16="http://schemas.microsoft.com/office/drawing/2014/main" val="3484785653"/>
                    </a:ext>
                  </a:extLst>
                </a:gridCol>
                <a:gridCol w="795982">
                  <a:extLst>
                    <a:ext uri="{9D8B030D-6E8A-4147-A177-3AD203B41FA5}">
                      <a16:colId xmlns:a16="http://schemas.microsoft.com/office/drawing/2014/main" val="2888195004"/>
                    </a:ext>
                  </a:extLst>
                </a:gridCol>
                <a:gridCol w="720994">
                  <a:extLst>
                    <a:ext uri="{9D8B030D-6E8A-4147-A177-3AD203B41FA5}">
                      <a16:colId xmlns:a16="http://schemas.microsoft.com/office/drawing/2014/main" val="590450483"/>
                    </a:ext>
                  </a:extLst>
                </a:gridCol>
                <a:gridCol w="701160">
                  <a:extLst>
                    <a:ext uri="{9D8B030D-6E8A-4147-A177-3AD203B41FA5}">
                      <a16:colId xmlns:a16="http://schemas.microsoft.com/office/drawing/2014/main" val="3359637600"/>
                    </a:ext>
                  </a:extLst>
                </a:gridCol>
                <a:gridCol w="689850">
                  <a:extLst>
                    <a:ext uri="{9D8B030D-6E8A-4147-A177-3AD203B41FA5}">
                      <a16:colId xmlns:a16="http://schemas.microsoft.com/office/drawing/2014/main" val="2481658059"/>
                    </a:ext>
                  </a:extLst>
                </a:gridCol>
                <a:gridCol w="738856">
                  <a:extLst>
                    <a:ext uri="{9D8B030D-6E8A-4147-A177-3AD203B41FA5}">
                      <a16:colId xmlns:a16="http://schemas.microsoft.com/office/drawing/2014/main" val="2776354626"/>
                    </a:ext>
                  </a:extLst>
                </a:gridCol>
                <a:gridCol w="711481">
                  <a:extLst>
                    <a:ext uri="{9D8B030D-6E8A-4147-A177-3AD203B41FA5}">
                      <a16:colId xmlns:a16="http://schemas.microsoft.com/office/drawing/2014/main" val="1999576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2087058885"/>
                    </a:ext>
                  </a:extLst>
                </a:gridCol>
              </a:tblGrid>
              <a:tr h="895929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Year</a:t>
                      </a:r>
                      <a:r>
                        <a:rPr lang="zh-TW" altLang="en-US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Open times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Profit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MDD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正常平倉率</a:t>
                      </a: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勝率</a:t>
                      </a: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957519"/>
                  </a:ext>
                </a:extLst>
              </a:tr>
              <a:tr h="6429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orig.</a:t>
                      </a: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  <a:endParaRPr kumimoji="0" lang="en-US" altLang="zh-TW" sz="1200" b="1" i="0" u="none" strike="noStrike" kern="1200" cap="all" spc="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kumimoji="0" lang="en-US" altLang="zh-TW" sz="1200" b="1" i="0" u="none" strike="noStrike" kern="1200" cap="all" spc="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Ori.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Ori.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lang="zh-TW" altLang="en-US" sz="1200" b="1" cap="all" spc="6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Ori.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Ori.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672843"/>
                  </a:ext>
                </a:extLst>
              </a:tr>
              <a:tr h="64999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37279</a:t>
                      </a:r>
                      <a:r>
                        <a:rPr lang="zh-TW" altLang="en-US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54356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41495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5990.94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7204.07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5730.71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486.73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719.17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541.89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88.34%</a:t>
                      </a:r>
                      <a:endParaRPr lang="zh-TW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88.35%</a:t>
                      </a:r>
                      <a:endParaRPr lang="zh-TW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89.27%</a:t>
                      </a:r>
                      <a:endParaRPr lang="zh-TW" altLang="zh-TW" sz="1200" kern="1200" cap="none" spc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84.05%</a:t>
                      </a: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83.76%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84.49%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597502"/>
                  </a:ext>
                </a:extLst>
              </a:tr>
              <a:tr h="5881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38677</a:t>
                      </a:r>
                      <a:r>
                        <a:rPr lang="zh-TW" altLang="en-US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55629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42655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7016.31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10256.347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7888.13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341.83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395.86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315.34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88.57%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88.70%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89.65%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84.66%</a:t>
                      </a:r>
                      <a:r>
                        <a:rPr lang="zh-TW" altLang="en-US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84.40%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84.99%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72550"/>
                  </a:ext>
                </a:extLst>
              </a:tr>
              <a:tr h="8001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28123</a:t>
                      </a:r>
                      <a:r>
                        <a:rPr lang="zh-TW" altLang="en-US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43632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33554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7838.64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12085.095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9720.77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186.62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271.44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241.017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90.03%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89.83%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90.85%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85.27%</a:t>
                      </a:r>
                      <a:r>
                        <a:rPr lang="zh-TW" altLang="en-US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84.70%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85.58%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873049"/>
                  </a:ext>
                </a:extLst>
              </a:tr>
              <a:tr h="1016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2018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29357</a:t>
                      </a:r>
                      <a:r>
                        <a:rPr lang="zh-TW" altLang="en-US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45199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34170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6251.87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6443.836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7240.24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718.996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2195.48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444.267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88.66%</a:t>
                      </a:r>
                      <a:r>
                        <a:rPr lang="zh-TW" altLang="en-US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87.99%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89.12%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81.11%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79.91%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80.93%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68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38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CFE9EA-50D8-4028-BE42-DC2D813BE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251674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08E3368-FE74-4AEA-99A2-33EB46711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976" y="452842"/>
            <a:ext cx="6976872" cy="1261872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具時間趨勢</a:t>
            </a:r>
            <a:endParaRPr lang="en-US" altLang="zh-TW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218DD6-0CC7-465B-B80F-747F97B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623740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9F99B805-8C6B-4776-9912-B40D71F83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4076"/>
              </p:ext>
            </p:extLst>
          </p:nvPr>
        </p:nvGraphicFramePr>
        <p:xfrm>
          <a:off x="20319" y="1960880"/>
          <a:ext cx="12171681" cy="471991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65158">
                  <a:extLst>
                    <a:ext uri="{9D8B030D-6E8A-4147-A177-3AD203B41FA5}">
                      <a16:colId xmlns:a16="http://schemas.microsoft.com/office/drawing/2014/main" val="4186584971"/>
                    </a:ext>
                  </a:extLst>
                </a:gridCol>
                <a:gridCol w="715643">
                  <a:extLst>
                    <a:ext uri="{9D8B030D-6E8A-4147-A177-3AD203B41FA5}">
                      <a16:colId xmlns:a16="http://schemas.microsoft.com/office/drawing/2014/main" val="989548393"/>
                    </a:ext>
                  </a:extLst>
                </a:gridCol>
                <a:gridCol w="753528">
                  <a:extLst>
                    <a:ext uri="{9D8B030D-6E8A-4147-A177-3AD203B41FA5}">
                      <a16:colId xmlns:a16="http://schemas.microsoft.com/office/drawing/2014/main" val="1280878274"/>
                    </a:ext>
                  </a:extLst>
                </a:gridCol>
                <a:gridCol w="764142">
                  <a:extLst>
                    <a:ext uri="{9D8B030D-6E8A-4147-A177-3AD203B41FA5}">
                      <a16:colId xmlns:a16="http://schemas.microsoft.com/office/drawing/2014/main" val="3553490656"/>
                    </a:ext>
                  </a:extLst>
                </a:gridCol>
                <a:gridCol w="764142">
                  <a:extLst>
                    <a:ext uri="{9D8B030D-6E8A-4147-A177-3AD203B41FA5}">
                      <a16:colId xmlns:a16="http://schemas.microsoft.com/office/drawing/2014/main" val="1642468489"/>
                    </a:ext>
                  </a:extLst>
                </a:gridCol>
                <a:gridCol w="923339">
                  <a:extLst>
                    <a:ext uri="{9D8B030D-6E8A-4147-A177-3AD203B41FA5}">
                      <a16:colId xmlns:a16="http://schemas.microsoft.com/office/drawing/2014/main" val="792454202"/>
                    </a:ext>
                  </a:extLst>
                </a:gridCol>
                <a:gridCol w="764142">
                  <a:extLst>
                    <a:ext uri="{9D8B030D-6E8A-4147-A177-3AD203B41FA5}">
                      <a16:colId xmlns:a16="http://schemas.microsoft.com/office/drawing/2014/main" val="4102355552"/>
                    </a:ext>
                  </a:extLst>
                </a:gridCol>
                <a:gridCol w="933951">
                  <a:extLst>
                    <a:ext uri="{9D8B030D-6E8A-4147-A177-3AD203B41FA5}">
                      <a16:colId xmlns:a16="http://schemas.microsoft.com/office/drawing/2014/main" val="1720415481"/>
                    </a:ext>
                  </a:extLst>
                </a:gridCol>
                <a:gridCol w="838433">
                  <a:extLst>
                    <a:ext uri="{9D8B030D-6E8A-4147-A177-3AD203B41FA5}">
                      <a16:colId xmlns:a16="http://schemas.microsoft.com/office/drawing/2014/main" val="3484785653"/>
                    </a:ext>
                  </a:extLst>
                </a:gridCol>
                <a:gridCol w="812483">
                  <a:extLst>
                    <a:ext uri="{9D8B030D-6E8A-4147-A177-3AD203B41FA5}">
                      <a16:colId xmlns:a16="http://schemas.microsoft.com/office/drawing/2014/main" val="2888195004"/>
                    </a:ext>
                  </a:extLst>
                </a:gridCol>
                <a:gridCol w="704493">
                  <a:extLst>
                    <a:ext uri="{9D8B030D-6E8A-4147-A177-3AD203B41FA5}">
                      <a16:colId xmlns:a16="http://schemas.microsoft.com/office/drawing/2014/main" val="590450483"/>
                    </a:ext>
                  </a:extLst>
                </a:gridCol>
                <a:gridCol w="701160">
                  <a:extLst>
                    <a:ext uri="{9D8B030D-6E8A-4147-A177-3AD203B41FA5}">
                      <a16:colId xmlns:a16="http://schemas.microsoft.com/office/drawing/2014/main" val="3359637600"/>
                    </a:ext>
                  </a:extLst>
                </a:gridCol>
                <a:gridCol w="689850">
                  <a:extLst>
                    <a:ext uri="{9D8B030D-6E8A-4147-A177-3AD203B41FA5}">
                      <a16:colId xmlns:a16="http://schemas.microsoft.com/office/drawing/2014/main" val="2481658059"/>
                    </a:ext>
                  </a:extLst>
                </a:gridCol>
                <a:gridCol w="738856">
                  <a:extLst>
                    <a:ext uri="{9D8B030D-6E8A-4147-A177-3AD203B41FA5}">
                      <a16:colId xmlns:a16="http://schemas.microsoft.com/office/drawing/2014/main" val="2776354626"/>
                    </a:ext>
                  </a:extLst>
                </a:gridCol>
                <a:gridCol w="711481">
                  <a:extLst>
                    <a:ext uri="{9D8B030D-6E8A-4147-A177-3AD203B41FA5}">
                      <a16:colId xmlns:a16="http://schemas.microsoft.com/office/drawing/2014/main" val="1999576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2087058885"/>
                    </a:ext>
                  </a:extLst>
                </a:gridCol>
              </a:tblGrid>
              <a:tr h="1021829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Year</a:t>
                      </a:r>
                      <a:r>
                        <a:rPr lang="zh-TW" altLang="en-US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Open times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profit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MDD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正常平倉率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勝率</a:t>
                      </a: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957519"/>
                  </a:ext>
                </a:extLst>
              </a:tr>
              <a:tr h="6429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orig.</a:t>
                      </a: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kumimoji="0" lang="en-US" altLang="zh-TW" sz="1200" b="1" i="0" u="none" strike="noStrike" kern="1200" cap="all" spc="6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Ori.</a:t>
                      </a:r>
                      <a:endParaRPr lang="zh-TW" altLang="en-US" sz="1200" b="1" cap="all" spc="6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  <a:endParaRPr lang="zh-TW" altLang="en-US" sz="1200" b="1" cap="all" spc="6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lang="zh-TW" altLang="en-US" sz="1200" b="1" cap="all" spc="6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Ori.</a:t>
                      </a:r>
                      <a:endParaRPr lang="zh-TW" altLang="en-US" sz="1200" b="1" cap="all" spc="6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lang="zh-TW" altLang="en-US" sz="1200" b="1" cap="all" spc="6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Ori.</a:t>
                      </a:r>
                      <a:endParaRPr lang="zh-TW" altLang="en-US" sz="1200" b="1" cap="all" spc="6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lang="zh-TW" altLang="en-US" sz="1200" b="1" cap="all" spc="6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Ori.</a:t>
                      </a:r>
                      <a:endParaRPr lang="zh-TW" altLang="en-US" sz="1200" b="1" cap="all" spc="6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  <a:endParaRPr lang="zh-TW" altLang="en-US" sz="1200" b="1" cap="all" spc="6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672843"/>
                  </a:ext>
                </a:extLst>
              </a:tr>
              <a:tr h="64999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3683</a:t>
                      </a:r>
                      <a:r>
                        <a:rPr lang="zh-TW" altLang="en-US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5478</a:t>
                      </a:r>
                      <a:endParaRPr lang="zh-TW" altLang="en-US" sz="1200" cap="none" spc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2667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653.304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714.063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529.838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155.004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282.423</a:t>
                      </a:r>
                      <a:endParaRPr lang="zh-TW" altLang="en-US" sz="1200" cap="none" spc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51.49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65.60%</a:t>
                      </a:r>
                      <a:endParaRPr lang="zh-TW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63.53%</a:t>
                      </a:r>
                      <a:endParaRPr lang="zh-TW" altLang="zh-TW" sz="1200" kern="1200" cap="none" spc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73.98%</a:t>
                      </a:r>
                      <a:endParaRPr lang="zh-TW" altLang="zh-TW" sz="1200" kern="1200" cap="none" spc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71.25%</a:t>
                      </a:r>
                      <a:r>
                        <a:rPr lang="zh-TW" altLang="en-US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70.24%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76.94%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597502"/>
                  </a:ext>
                </a:extLst>
              </a:tr>
              <a:tr h="5881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3487</a:t>
                      </a:r>
                      <a:r>
                        <a:rPr lang="zh-TW" altLang="en-US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zh-TW" altLang="en-US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5130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2485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639.685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870.587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538.386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116.068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116.243</a:t>
                      </a:r>
                      <a:endParaRPr lang="zh-TW" altLang="en-US" sz="1200" cap="none" spc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39.43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67.36%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66.90%</a:t>
                      </a:r>
                      <a:endParaRPr lang="zh-TW" altLang="en-US" sz="1200" cap="none" spc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79.03%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73.64%</a:t>
                      </a:r>
                      <a:r>
                        <a:rPr lang="zh-TW" altLang="en-US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72.53%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78.63%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72550"/>
                  </a:ext>
                </a:extLst>
              </a:tr>
              <a:tr h="8001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2354</a:t>
                      </a:r>
                      <a:r>
                        <a:rPr lang="zh-TW" altLang="en-US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3798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1795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716.802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1163.4347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792.546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81.515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109.651</a:t>
                      </a:r>
                      <a:endParaRPr lang="zh-TW" altLang="en-US" sz="1200" cap="none" spc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42.069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70.43%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69.59%</a:t>
                      </a:r>
                      <a:endParaRPr lang="zh-TW" altLang="en-US" sz="1200" cap="none" spc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80.5%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74.38%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74.20%</a:t>
                      </a:r>
                      <a:endParaRPr lang="zh-TW" altLang="en-US" sz="1200" cap="none" spc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80.17%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873049"/>
                  </a:ext>
                </a:extLst>
              </a:tr>
              <a:tr h="1016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2018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3109</a:t>
                      </a:r>
                      <a:r>
                        <a:rPr lang="zh-TW" altLang="en-US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5077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2343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823.240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1346.0517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834.75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72.042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125.622</a:t>
                      </a:r>
                      <a:endParaRPr lang="zh-TW" altLang="en-US" sz="1200" cap="none" spc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69.31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68.00%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67.62%</a:t>
                      </a:r>
                      <a:endParaRPr lang="zh-TW" altLang="en-US" sz="1200" cap="none" spc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79.04%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72.31%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70.45%</a:t>
                      </a:r>
                      <a:endParaRPr lang="zh-TW" altLang="en-US" sz="1200" cap="none" spc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74.61%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68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31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370D3D-B4C9-485C-9207-2AAC65FA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84" y="2608705"/>
            <a:ext cx="5920818" cy="1325563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研究目標</a:t>
            </a:r>
          </a:p>
        </p:txBody>
      </p:sp>
    </p:spTree>
    <p:extLst>
      <p:ext uri="{BB962C8B-B14F-4D97-AF65-F5344CB8AC3E}">
        <p14:creationId xmlns:p14="http://schemas.microsoft.com/office/powerpoint/2010/main" val="3131457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034AAD-694D-41EE-A90C-6C165CA5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123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0036573-97CA-41F5-BD29-3E30AE71C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3" y="1929520"/>
            <a:ext cx="4763585" cy="369654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7EBF627-00AB-40E4-AF6D-C5951C48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29520"/>
            <a:ext cx="4916020" cy="36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2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E5450-C666-4FD0-94C8-0411F05A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45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6C0E70E-2C4F-4CD0-B455-75BD2187A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527" y="1968060"/>
            <a:ext cx="4176860" cy="324991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B937E37-C629-4427-B9C9-0E2648D70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639" y="2111604"/>
            <a:ext cx="4067098" cy="31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1CFE9EA-50D8-4028-BE42-DC2D813BE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251674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08E3368-FE74-4AEA-99A2-33EB46711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976" y="452842"/>
            <a:ext cx="6976872" cy="1261872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無時間趨勢</a:t>
            </a:r>
            <a:endParaRPr lang="en-US" altLang="zh-TW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07842A0-63C2-46D0-A075-D6E942434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52842"/>
            <a:ext cx="2889504" cy="1261872"/>
          </a:xfrm>
        </p:spPr>
        <p:txBody>
          <a:bodyPr anchor="ctr">
            <a:normAutofit/>
          </a:bodyPr>
          <a:lstStyle/>
          <a:p>
            <a:pPr algn="r"/>
            <a:r>
              <a:rPr lang="zh-TW" altLang="en-US" sz="3000" b="1" dirty="0">
                <a:solidFill>
                  <a:schemeClr val="bg2"/>
                </a:solidFill>
              </a:rPr>
              <a:t>績效</a:t>
            </a:r>
          </a:p>
        </p:txBody>
      </p:sp>
      <p:cxnSp>
        <p:nvCxnSpPr>
          <p:cNvPr id="42" name="Straight Connector 46">
            <a:extLst>
              <a:ext uri="{FF2B5EF4-FFF2-40B4-BE49-F238E27FC236}">
                <a16:creationId xmlns:a16="http://schemas.microsoft.com/office/drawing/2014/main" id="{9A218DD6-0CC7-465B-B80F-747F97B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623740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01D366F1-ECC3-4835-B8AE-B2027283D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54960"/>
              </p:ext>
            </p:extLst>
          </p:nvPr>
        </p:nvGraphicFramePr>
        <p:xfrm>
          <a:off x="42421" y="2098762"/>
          <a:ext cx="12107158" cy="453238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48736">
                  <a:extLst>
                    <a:ext uri="{9D8B030D-6E8A-4147-A177-3AD203B41FA5}">
                      <a16:colId xmlns:a16="http://schemas.microsoft.com/office/drawing/2014/main" val="4186584971"/>
                    </a:ext>
                  </a:extLst>
                </a:gridCol>
                <a:gridCol w="697974">
                  <a:extLst>
                    <a:ext uri="{9D8B030D-6E8A-4147-A177-3AD203B41FA5}">
                      <a16:colId xmlns:a16="http://schemas.microsoft.com/office/drawing/2014/main" val="989548393"/>
                    </a:ext>
                  </a:extLst>
                </a:gridCol>
                <a:gridCol w="734924">
                  <a:extLst>
                    <a:ext uri="{9D8B030D-6E8A-4147-A177-3AD203B41FA5}">
                      <a16:colId xmlns:a16="http://schemas.microsoft.com/office/drawing/2014/main" val="1280878274"/>
                    </a:ext>
                  </a:extLst>
                </a:gridCol>
                <a:gridCol w="840649">
                  <a:extLst>
                    <a:ext uri="{9D8B030D-6E8A-4147-A177-3AD203B41FA5}">
                      <a16:colId xmlns:a16="http://schemas.microsoft.com/office/drawing/2014/main" val="3553490656"/>
                    </a:ext>
                  </a:extLst>
                </a:gridCol>
                <a:gridCol w="735318">
                  <a:extLst>
                    <a:ext uri="{9D8B030D-6E8A-4147-A177-3AD203B41FA5}">
                      <a16:colId xmlns:a16="http://schemas.microsoft.com/office/drawing/2014/main" val="1642468489"/>
                    </a:ext>
                  </a:extLst>
                </a:gridCol>
                <a:gridCol w="815128">
                  <a:extLst>
                    <a:ext uri="{9D8B030D-6E8A-4147-A177-3AD203B41FA5}">
                      <a16:colId xmlns:a16="http://schemas.microsoft.com/office/drawing/2014/main" val="792454202"/>
                    </a:ext>
                  </a:extLst>
                </a:gridCol>
                <a:gridCol w="803235">
                  <a:extLst>
                    <a:ext uri="{9D8B030D-6E8A-4147-A177-3AD203B41FA5}">
                      <a16:colId xmlns:a16="http://schemas.microsoft.com/office/drawing/2014/main" val="4102355552"/>
                    </a:ext>
                  </a:extLst>
                </a:gridCol>
                <a:gridCol w="652449">
                  <a:extLst>
                    <a:ext uri="{9D8B030D-6E8A-4147-A177-3AD203B41FA5}">
                      <a16:colId xmlns:a16="http://schemas.microsoft.com/office/drawing/2014/main" val="172041548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4847856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88195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90450483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33596376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81658059"/>
                    </a:ext>
                  </a:extLst>
                </a:gridCol>
                <a:gridCol w="734545">
                  <a:extLst>
                    <a:ext uri="{9D8B030D-6E8A-4147-A177-3AD203B41FA5}">
                      <a16:colId xmlns:a16="http://schemas.microsoft.com/office/drawing/2014/main" val="2776354626"/>
                    </a:ext>
                  </a:extLst>
                </a:gridCol>
                <a:gridCol w="693916">
                  <a:extLst>
                    <a:ext uri="{9D8B030D-6E8A-4147-A177-3AD203B41FA5}">
                      <a16:colId xmlns:a16="http://schemas.microsoft.com/office/drawing/2014/main" val="1999576"/>
                    </a:ext>
                  </a:extLst>
                </a:gridCol>
                <a:gridCol w="909804">
                  <a:extLst>
                    <a:ext uri="{9D8B030D-6E8A-4147-A177-3AD203B41FA5}">
                      <a16:colId xmlns:a16="http://schemas.microsoft.com/office/drawing/2014/main" val="2087058885"/>
                    </a:ext>
                  </a:extLst>
                </a:gridCol>
              </a:tblGrid>
              <a:tr h="883911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Year</a:t>
                      </a:r>
                      <a:r>
                        <a:rPr lang="zh-TW" altLang="en-US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Open times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Profit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MDD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正常平倉率</a:t>
                      </a: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cap="all" spc="6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勝率</a:t>
                      </a: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957519"/>
                  </a:ext>
                </a:extLst>
              </a:tr>
              <a:tr h="6343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Con.+Del.</a:t>
                      </a:r>
                      <a:endParaRPr kumimoji="0" lang="en-US" altLang="zh-TW" sz="1200" b="1" i="0" u="none" strike="noStrike" kern="1200" cap="all" spc="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kumimoji="0" lang="en-US" altLang="zh-TW" sz="1200" b="1" i="0" u="none" strike="noStrike" kern="1200" cap="all" spc="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Con.+Del</a:t>
                      </a: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kumimoji="0" lang="en-US" altLang="zh-TW" sz="1200" b="1" i="0" u="none" strike="noStrike" kern="1200" cap="all" spc="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Con.+Del</a:t>
                      </a: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kumimoji="0" lang="en-US" altLang="zh-TW" sz="1200" b="1" i="0" u="none" strike="noStrike" kern="1200" cap="all" spc="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lang="zh-TW" altLang="en-US" sz="1200" b="1" cap="all" spc="6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Con.+Del</a:t>
                      </a: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kumimoji="0" lang="en-US" altLang="zh-TW" sz="1200" b="1" i="0" u="none" strike="noStrike" kern="1200" cap="all" spc="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Con.+Del</a:t>
                      </a: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kumimoji="0" lang="en-US" altLang="zh-TW" sz="1200" b="1" i="0" u="none" strike="noStrike" kern="1200" cap="all" spc="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672843"/>
                  </a:ext>
                </a:extLst>
              </a:tr>
              <a:tr h="6412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37279</a:t>
                      </a:r>
                      <a:r>
                        <a:rPr lang="zh-TW" altLang="en-US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41495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28355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5990.94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5730.71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4575.76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486.73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541.89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463.13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88.34%</a:t>
                      </a:r>
                      <a:endParaRPr lang="zh-TW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89.27%</a:t>
                      </a:r>
                      <a:endParaRPr lang="zh-TW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89.28%</a:t>
                      </a:r>
                      <a:endParaRPr lang="zh-TW" altLang="zh-TW" sz="1200" kern="1200" cap="none" spc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84.05%</a:t>
                      </a: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84.49</a:t>
                      </a: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84.90%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597502"/>
                  </a:ext>
                </a:extLst>
              </a:tr>
              <a:tr h="5802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38677</a:t>
                      </a:r>
                      <a:r>
                        <a:rPr lang="zh-TW" altLang="en-US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42655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29598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7016.31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7888.13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5453.67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341.83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315.34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265.21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88.57%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89.65%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89.69%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84.66%</a:t>
                      </a:r>
                      <a:r>
                        <a:rPr lang="zh-TW" altLang="en-US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84.99</a:t>
                      </a: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85.41%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72550"/>
                  </a:ext>
                </a:extLst>
              </a:tr>
              <a:tr h="7893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28123</a:t>
                      </a:r>
                      <a:r>
                        <a:rPr lang="zh-TW" altLang="en-US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33554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21579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7838.64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9720.77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6273.49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186.62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241.017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167.22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90.03%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90.85</a:t>
                      </a: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91.05%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85.27%</a:t>
                      </a:r>
                      <a:r>
                        <a:rPr lang="zh-TW" altLang="en-US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85.58</a:t>
                      </a: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86.20%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873049"/>
                  </a:ext>
                </a:extLst>
              </a:tr>
              <a:tr h="10032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2018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29357</a:t>
                      </a:r>
                      <a:r>
                        <a:rPr lang="zh-TW" altLang="en-US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34170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22183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6251.87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7240.24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5275.86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719.00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444.267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271.06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88.66%</a:t>
                      </a:r>
                      <a:r>
                        <a:rPr lang="zh-TW" altLang="en-US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89.12%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89.62%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81.11%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80.93%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82.00%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68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177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CFE9EA-50D8-4028-BE42-DC2D813BE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251674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08E3368-FE74-4AEA-99A2-33EB46711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976" y="452842"/>
            <a:ext cx="6976872" cy="1261872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具時間趨勢</a:t>
            </a:r>
            <a:endParaRPr lang="en-US" altLang="zh-TW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218DD6-0CC7-465B-B80F-747F97B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623740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9F99B805-8C6B-4776-9912-B40D71F83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615285"/>
              </p:ext>
            </p:extLst>
          </p:nvPr>
        </p:nvGraphicFramePr>
        <p:xfrm>
          <a:off x="20319" y="1960880"/>
          <a:ext cx="12171681" cy="481463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09601">
                  <a:extLst>
                    <a:ext uri="{9D8B030D-6E8A-4147-A177-3AD203B41FA5}">
                      <a16:colId xmlns:a16="http://schemas.microsoft.com/office/drawing/2014/main" val="4186584971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98954839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80878274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3553490656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1642468489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792454202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4102355552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1720415481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3484785653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888195004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590450483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359637600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481658059"/>
                    </a:ext>
                  </a:extLst>
                </a:gridCol>
                <a:gridCol w="670279">
                  <a:extLst>
                    <a:ext uri="{9D8B030D-6E8A-4147-A177-3AD203B41FA5}">
                      <a16:colId xmlns:a16="http://schemas.microsoft.com/office/drawing/2014/main" val="2776354626"/>
                    </a:ext>
                  </a:extLst>
                </a:gridCol>
                <a:gridCol w="711481">
                  <a:extLst>
                    <a:ext uri="{9D8B030D-6E8A-4147-A177-3AD203B41FA5}">
                      <a16:colId xmlns:a16="http://schemas.microsoft.com/office/drawing/2014/main" val="1999576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2087058885"/>
                    </a:ext>
                  </a:extLst>
                </a:gridCol>
              </a:tblGrid>
              <a:tr h="1021829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Year</a:t>
                      </a:r>
                      <a:r>
                        <a:rPr lang="zh-TW" altLang="en-US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Open times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profit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MDD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正常平倉率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cap="all" spc="6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勝率</a:t>
                      </a:r>
                      <a:endParaRPr lang="zh-TW" altLang="en-US" sz="14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957519"/>
                  </a:ext>
                </a:extLst>
              </a:tr>
              <a:tr h="6429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Con.+Del.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kumimoji="0" lang="en-US" altLang="zh-TW" sz="1200" b="1" i="0" u="none" strike="noStrike" kern="1200" cap="all" spc="6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Con.+Del.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lang="zh-TW" altLang="en-US" sz="1200" b="1" cap="all" spc="6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Con.+Del.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Con.+Del.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del90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Con.+Del.</a:t>
                      </a:r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200" b="1" cap="all" spc="6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94507" marB="9450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672843"/>
                  </a:ext>
                </a:extLst>
              </a:tr>
              <a:tr h="64999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3683</a:t>
                      </a:r>
                      <a:r>
                        <a:rPr lang="zh-TW" altLang="en-US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2667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1870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653.304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529.838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413.86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155.004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51.49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38.49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65.60%</a:t>
                      </a:r>
                      <a:endParaRPr lang="zh-TW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73.98%</a:t>
                      </a:r>
                      <a:endParaRPr lang="zh-TW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75.45%</a:t>
                      </a:r>
                      <a:endParaRPr lang="zh-TW" altLang="zh-TW" sz="1200" kern="1200" cap="none" spc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71.25%</a:t>
                      </a:r>
                      <a:r>
                        <a:rPr lang="zh-TW" altLang="en-US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76.94%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77.65%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597502"/>
                  </a:ext>
                </a:extLst>
              </a:tr>
              <a:tr h="5881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3487</a:t>
                      </a:r>
                      <a:r>
                        <a:rPr lang="zh-TW" altLang="en-US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zh-TW" altLang="en-US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2485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1716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639.685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538.386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354.87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116.068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39.43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39.38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67.36%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79.03%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79.43%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73.64%</a:t>
                      </a:r>
                      <a:r>
                        <a:rPr lang="zh-TW" altLang="en-US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lang="en-US" altLang="zh-TW" sz="1200" kern="1200" cap="none" spc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78.63%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79.72%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72550"/>
                  </a:ext>
                </a:extLst>
              </a:tr>
              <a:tr h="8001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2354</a:t>
                      </a:r>
                      <a:r>
                        <a:rPr lang="zh-TW" altLang="en-US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1795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1137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716.802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792.546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486.42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81.515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42.069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29.14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70.43%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80.5%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81.00%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74.38%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80.17%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80.47%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873049"/>
                  </a:ext>
                </a:extLst>
              </a:tr>
              <a:tr h="10168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2018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3109</a:t>
                      </a:r>
                      <a:r>
                        <a:rPr lang="zh-TW" altLang="en-US" sz="1200" cap="none" spc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2343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1486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823.240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834.75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519.42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72.042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69.31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57.51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68.00%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79.04%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78.87%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cap="none" spc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72.31%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74.61%</a:t>
                      </a:r>
                      <a:endParaRPr lang="zh-TW" altLang="en-US" sz="1200" cap="none" spc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cap="none" spc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76.11%</a:t>
                      </a:r>
                      <a:endParaRPr lang="zh-TW" altLang="en-US" sz="1200" cap="none" spc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507" marR="94507" marT="47253" marB="945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68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900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A0E4BE-13B4-48FB-A819-ADAB0BF9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25143D2-3E2A-4016-9487-1C49870BE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0399" y="1825625"/>
            <a:ext cx="4750882" cy="3696542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38E633F-BCE2-4CE6-86F7-60DD99204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4763585" cy="369654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6F57F73-0C6E-4DC3-B34D-9D3830BD65E9}"/>
              </a:ext>
            </a:extLst>
          </p:cNvPr>
          <p:cNvSpPr txBox="1"/>
          <p:nvPr/>
        </p:nvSpPr>
        <p:spPr>
          <a:xfrm>
            <a:off x="1315720" y="123952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model123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1DAA6FC-FCCC-4A0A-96C5-1B47FABF6D38}"/>
              </a:ext>
            </a:extLst>
          </p:cNvPr>
          <p:cNvSpPr txBox="1"/>
          <p:nvPr/>
        </p:nvSpPr>
        <p:spPr>
          <a:xfrm>
            <a:off x="7117080" y="12700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model45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9031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E5FCC9-95B6-45F5-A434-CB6C2D77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39C452F-346F-4B49-8C56-7D88FA017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想知道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’</m:t>
                    </m:r>
                    <m:acc>
                      <m:accPr>
                        <m:chr m:val="̃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zh-TW" altLang="en-US" dirty="0"/>
                  <a:t>收斂有多快所以要找出所有的特徵值 並同時估計在有限時間裡估計最大特徵值是多少，並同時知道要在多少時間之後時間序列就穩定</a:t>
                </a:r>
                <a:endParaRPr lang="en-US" altLang="zh-TW" dirty="0"/>
              </a:p>
              <a:p>
                <a:r>
                  <a:rPr lang="en-US" altLang="zh-TW" dirty="0"/>
                  <a:t>(</a:t>
                </a:r>
                <a:r>
                  <a:rPr lang="zh-TW" altLang="en-US" dirty="0"/>
                  <a:t>馬斯過程</a:t>
                </a:r>
                <a:r>
                  <a:rPr lang="en-US" altLang="zh-TW" dirty="0"/>
                  <a:t>)?</a:t>
                </a:r>
                <a:r>
                  <a:rPr lang="zh-TW" altLang="en-US" dirty="0"/>
                  <a:t>裡的收斂行為 所以去想</a:t>
                </a:r>
                <a:r>
                  <a:rPr lang="en-US" altLang="zh-TW" dirty="0"/>
                  <a:t>missing time</a:t>
                </a:r>
                <a:r>
                  <a:rPr lang="zh-TW" altLang="en-US" dirty="0"/>
                  <a:t>的問題就可以知道什麼時候</a:t>
                </a:r>
                <a:r>
                  <a:rPr lang="en-US" altLang="zh-TW" dirty="0"/>
                  <a:t>data </a:t>
                </a:r>
                <a:r>
                  <a:rPr lang="zh-TW" altLang="en-US" dirty="0"/>
                  <a:t>是可以用的因此就可以減少</a:t>
                </a:r>
                <a:r>
                  <a:rPr lang="en-US" altLang="zh-TW" dirty="0"/>
                  <a:t>del</a:t>
                </a:r>
                <a:r>
                  <a:rPr lang="zh-TW" altLang="en-US" dirty="0"/>
                  <a:t> 時間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39C452F-346F-4B49-8C56-7D88FA017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1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21016-D97D-4431-8B5F-5B1D78B7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原始論文設定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4845C3-EBC0-4552-93E9-6163F9BF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4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除去前 </a:t>
            </a:r>
            <a:r>
              <a:rPr lang="en-US" altLang="zh-TW" dirty="0"/>
              <a:t>16 </a:t>
            </a:r>
            <a:r>
              <a:rPr lang="zh-TW" altLang="en-US" dirty="0"/>
              <a:t>分鐘                估計期</a:t>
            </a:r>
            <a:r>
              <a:rPr lang="en-US" altLang="zh-TW" dirty="0"/>
              <a:t>150</a:t>
            </a:r>
            <a:r>
              <a:rPr lang="zh-TW" altLang="en-US" dirty="0"/>
              <a:t>分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                                交易期</a:t>
            </a:r>
            <a:r>
              <a:rPr lang="en-US" altLang="zh-TW" dirty="0"/>
              <a:t>104</a:t>
            </a:r>
            <a:r>
              <a:rPr lang="zh-TW" altLang="en-US" dirty="0"/>
              <a:t>分</a:t>
            </a:r>
          </a:p>
          <a:p>
            <a:pPr marL="3657600" lvl="8" indent="0">
              <a:buNone/>
            </a:pPr>
            <a:endParaRPr lang="zh-TW" altLang="en-US" dirty="0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08982614-1E41-4CAD-ACBD-97B575413CB4}"/>
              </a:ext>
            </a:extLst>
          </p:cNvPr>
          <p:cNvCxnSpPr>
            <a:cxnSpLocks/>
          </p:cNvCxnSpPr>
          <p:nvPr/>
        </p:nvCxnSpPr>
        <p:spPr>
          <a:xfrm>
            <a:off x="3623732" y="2003949"/>
            <a:ext cx="905934" cy="11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CCCE815-7B70-4162-9AAD-608881F034B9}"/>
              </a:ext>
            </a:extLst>
          </p:cNvPr>
          <p:cNvCxnSpPr>
            <a:cxnSpLocks/>
          </p:cNvCxnSpPr>
          <p:nvPr/>
        </p:nvCxnSpPr>
        <p:spPr>
          <a:xfrm>
            <a:off x="3623732" y="2015592"/>
            <a:ext cx="795867" cy="55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4ABB53ED-83D7-4A85-930E-B2FE5ADC5197}"/>
              </a:ext>
            </a:extLst>
          </p:cNvPr>
          <p:cNvSpPr/>
          <p:nvPr/>
        </p:nvSpPr>
        <p:spPr>
          <a:xfrm>
            <a:off x="1295401" y="4035162"/>
            <a:ext cx="1015999" cy="562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391AB37-4BBB-4C24-8EFB-0B61DAAF01BD}"/>
              </a:ext>
            </a:extLst>
          </p:cNvPr>
          <p:cNvSpPr/>
          <p:nvPr/>
        </p:nvSpPr>
        <p:spPr>
          <a:xfrm>
            <a:off x="2311400" y="4038600"/>
            <a:ext cx="4470399" cy="55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5DEF273-6D0F-4B5D-8B0D-25A1431C99CD}"/>
              </a:ext>
            </a:extLst>
          </p:cNvPr>
          <p:cNvSpPr/>
          <p:nvPr/>
        </p:nvSpPr>
        <p:spPr>
          <a:xfrm>
            <a:off x="6781799" y="4035162"/>
            <a:ext cx="4292600" cy="55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42C6F69-C133-4DC5-A3EA-9FFE0F3063CC}"/>
              </a:ext>
            </a:extLst>
          </p:cNvPr>
          <p:cNvSpPr txBox="1"/>
          <p:nvPr/>
        </p:nvSpPr>
        <p:spPr>
          <a:xfrm>
            <a:off x="3738034" y="4156619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估計期</a:t>
            </a:r>
            <a:r>
              <a:rPr lang="en-US" altLang="zh-TW" dirty="0"/>
              <a:t>150</a:t>
            </a:r>
            <a:r>
              <a:rPr lang="zh-TW" altLang="en-US" dirty="0"/>
              <a:t>分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92F6900-E560-42DC-A9E9-206A82FECF12}"/>
              </a:ext>
            </a:extLst>
          </p:cNvPr>
          <p:cNvSpPr txBox="1"/>
          <p:nvPr/>
        </p:nvSpPr>
        <p:spPr>
          <a:xfrm>
            <a:off x="7730067" y="4124936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交易期</a:t>
            </a:r>
            <a:r>
              <a:rPr lang="en-US" altLang="zh-TW" dirty="0"/>
              <a:t>104</a:t>
            </a:r>
            <a:r>
              <a:rPr lang="zh-TW" altLang="en-US" dirty="0"/>
              <a:t>分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84758A2-88A4-4177-8470-2622E01676B7}"/>
              </a:ext>
            </a:extLst>
          </p:cNvPr>
          <p:cNvSpPr txBox="1"/>
          <p:nvPr/>
        </p:nvSpPr>
        <p:spPr>
          <a:xfrm>
            <a:off x="1286934" y="4175222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消除</a:t>
            </a:r>
            <a:r>
              <a:rPr lang="en-US" altLang="zh-TW" dirty="0"/>
              <a:t>16</a:t>
            </a:r>
            <a:r>
              <a:rPr lang="zh-TW" altLang="en-US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225393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7D639A-AAEF-48A5-910F-CC01A384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51" y="-11565"/>
            <a:ext cx="10515600" cy="1325563"/>
          </a:xfrm>
        </p:spPr>
        <p:txBody>
          <a:bodyPr/>
          <a:lstStyle/>
          <a:p>
            <a:r>
              <a:rPr lang="zh-TW" altLang="en-US" dirty="0"/>
              <a:t>欲改變設定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7984D7-74B9-4389-AA10-C93AB9A0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097055"/>
            <a:ext cx="105156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744EB11-1B51-41C8-96C1-E07A8571D324}"/>
              </a:ext>
            </a:extLst>
          </p:cNvPr>
          <p:cNvSpPr/>
          <p:nvPr/>
        </p:nvSpPr>
        <p:spPr>
          <a:xfrm>
            <a:off x="1574802" y="1618531"/>
            <a:ext cx="1234017" cy="562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4B50D4-F228-4FA8-B447-A9F9211E9063}"/>
              </a:ext>
            </a:extLst>
          </p:cNvPr>
          <p:cNvSpPr/>
          <p:nvPr/>
        </p:nvSpPr>
        <p:spPr>
          <a:xfrm>
            <a:off x="2808819" y="1624457"/>
            <a:ext cx="4470399" cy="55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2B4472-F737-4FEA-B154-74E0DBED65D4}"/>
              </a:ext>
            </a:extLst>
          </p:cNvPr>
          <p:cNvSpPr/>
          <p:nvPr/>
        </p:nvSpPr>
        <p:spPr>
          <a:xfrm>
            <a:off x="7061200" y="1618531"/>
            <a:ext cx="4292600" cy="55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F2D6020-37DD-4F89-B265-003A1C0375D9}"/>
              </a:ext>
            </a:extLst>
          </p:cNvPr>
          <p:cNvSpPr txBox="1"/>
          <p:nvPr/>
        </p:nvSpPr>
        <p:spPr>
          <a:xfrm>
            <a:off x="4017435" y="1739988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估計期</a:t>
            </a:r>
            <a:r>
              <a:rPr lang="en-US" altLang="zh-TW" dirty="0"/>
              <a:t>150</a:t>
            </a:r>
            <a:r>
              <a:rPr lang="zh-TW" altLang="en-US" dirty="0"/>
              <a:t>分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A03F52A-C794-4A87-98CE-5F1BB5A7FA9E}"/>
              </a:ext>
            </a:extLst>
          </p:cNvPr>
          <p:cNvSpPr txBox="1"/>
          <p:nvPr/>
        </p:nvSpPr>
        <p:spPr>
          <a:xfrm>
            <a:off x="8009468" y="1708305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交易期</a:t>
            </a:r>
            <a:r>
              <a:rPr lang="en-US" altLang="zh-TW" dirty="0"/>
              <a:t>104</a:t>
            </a:r>
            <a:r>
              <a:rPr lang="zh-TW" altLang="en-US" dirty="0"/>
              <a:t>分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5532D57-BA78-4D16-BD13-3FCE62599D12}"/>
              </a:ext>
            </a:extLst>
          </p:cNvPr>
          <p:cNvSpPr txBox="1"/>
          <p:nvPr/>
        </p:nvSpPr>
        <p:spPr>
          <a:xfrm>
            <a:off x="1566335" y="1758591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消除</a:t>
            </a:r>
            <a:r>
              <a:rPr lang="en-US" altLang="zh-TW" dirty="0"/>
              <a:t>18</a:t>
            </a:r>
            <a:r>
              <a:rPr lang="zh-TW" altLang="en-US" dirty="0"/>
              <a:t>分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9914BDA-3754-4516-8494-E628118D738F}"/>
              </a:ext>
            </a:extLst>
          </p:cNvPr>
          <p:cNvSpPr/>
          <p:nvPr/>
        </p:nvSpPr>
        <p:spPr>
          <a:xfrm>
            <a:off x="1589315" y="2424075"/>
            <a:ext cx="1015999" cy="562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0D2F7A8-0A02-4D6E-A8EE-38AB383C23AC}"/>
              </a:ext>
            </a:extLst>
          </p:cNvPr>
          <p:cNvSpPr/>
          <p:nvPr/>
        </p:nvSpPr>
        <p:spPr>
          <a:xfrm>
            <a:off x="2605314" y="2427513"/>
            <a:ext cx="4470399" cy="55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6C6E19-D3FD-4620-A8C1-18E65DA56883}"/>
              </a:ext>
            </a:extLst>
          </p:cNvPr>
          <p:cNvSpPr/>
          <p:nvPr/>
        </p:nvSpPr>
        <p:spPr>
          <a:xfrm>
            <a:off x="6705600" y="2424075"/>
            <a:ext cx="4662713" cy="55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AF43093-40E8-4640-A311-F176BDE6CE3A}"/>
              </a:ext>
            </a:extLst>
          </p:cNvPr>
          <p:cNvSpPr txBox="1"/>
          <p:nvPr/>
        </p:nvSpPr>
        <p:spPr>
          <a:xfrm>
            <a:off x="4031948" y="2545532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估計期</a:t>
            </a:r>
            <a:r>
              <a:rPr lang="en-US" altLang="zh-TW" dirty="0"/>
              <a:t>150</a:t>
            </a:r>
            <a:r>
              <a:rPr lang="zh-TW" altLang="en-US" dirty="0"/>
              <a:t>分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66B430A-3B42-46E3-9300-17DC48C09CC3}"/>
              </a:ext>
            </a:extLst>
          </p:cNvPr>
          <p:cNvSpPr txBox="1"/>
          <p:nvPr/>
        </p:nvSpPr>
        <p:spPr>
          <a:xfrm>
            <a:off x="8023981" y="2513849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交易期</a:t>
            </a:r>
            <a:r>
              <a:rPr lang="en-US" altLang="zh-TW" dirty="0"/>
              <a:t>106</a:t>
            </a:r>
            <a:r>
              <a:rPr lang="zh-TW" altLang="en-US" dirty="0"/>
              <a:t>分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4EE28EF-74D0-4FB0-99AC-9FBA303840E2}"/>
              </a:ext>
            </a:extLst>
          </p:cNvPr>
          <p:cNvSpPr txBox="1"/>
          <p:nvPr/>
        </p:nvSpPr>
        <p:spPr>
          <a:xfrm>
            <a:off x="1580848" y="2564135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消除</a:t>
            </a:r>
            <a:r>
              <a:rPr lang="en-US" altLang="zh-TW" dirty="0"/>
              <a:t>14</a:t>
            </a:r>
            <a:r>
              <a:rPr lang="zh-TW" altLang="en-US" dirty="0"/>
              <a:t>分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F1AEE6E-F311-4C3A-8897-AD0802C8DF6E}"/>
              </a:ext>
            </a:extLst>
          </p:cNvPr>
          <p:cNvSpPr txBox="1"/>
          <p:nvPr/>
        </p:nvSpPr>
        <p:spPr>
          <a:xfrm>
            <a:off x="673103" y="1758591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Pair 1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C75621D-E151-452C-B82B-5B0B85BAC8C3}"/>
              </a:ext>
            </a:extLst>
          </p:cNvPr>
          <p:cNvSpPr txBox="1"/>
          <p:nvPr/>
        </p:nvSpPr>
        <p:spPr>
          <a:xfrm>
            <a:off x="694874" y="2509706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Pair 2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B22AF32-25BE-4DD9-92A0-312B556EC025}"/>
              </a:ext>
            </a:extLst>
          </p:cNvPr>
          <p:cNvSpPr/>
          <p:nvPr/>
        </p:nvSpPr>
        <p:spPr>
          <a:xfrm>
            <a:off x="1585688" y="3251388"/>
            <a:ext cx="1234017" cy="562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E2416F2-E671-4A88-8073-032A0B87A9E9}"/>
              </a:ext>
            </a:extLst>
          </p:cNvPr>
          <p:cNvSpPr/>
          <p:nvPr/>
        </p:nvSpPr>
        <p:spPr>
          <a:xfrm>
            <a:off x="2460171" y="3257314"/>
            <a:ext cx="4829933" cy="55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2200BD6-092A-4FD8-9E35-F87C5775382F}"/>
              </a:ext>
            </a:extLst>
          </p:cNvPr>
          <p:cNvSpPr/>
          <p:nvPr/>
        </p:nvSpPr>
        <p:spPr>
          <a:xfrm>
            <a:off x="6479421" y="3251388"/>
            <a:ext cx="4885265" cy="55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3C79D41-A472-4475-918C-2052F26168FF}"/>
              </a:ext>
            </a:extLst>
          </p:cNvPr>
          <p:cNvSpPr txBox="1"/>
          <p:nvPr/>
        </p:nvSpPr>
        <p:spPr>
          <a:xfrm>
            <a:off x="4028321" y="3372845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估計期</a:t>
            </a:r>
            <a:r>
              <a:rPr lang="en-US" altLang="zh-TW" dirty="0"/>
              <a:t>150</a:t>
            </a:r>
            <a:r>
              <a:rPr lang="zh-TW" altLang="en-US" dirty="0"/>
              <a:t>分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96C2426-D791-4BA4-A3F7-60B3F321DEA4}"/>
              </a:ext>
            </a:extLst>
          </p:cNvPr>
          <p:cNvSpPr txBox="1"/>
          <p:nvPr/>
        </p:nvSpPr>
        <p:spPr>
          <a:xfrm>
            <a:off x="8020354" y="3341162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交易期</a:t>
            </a:r>
            <a:r>
              <a:rPr lang="en-US" altLang="zh-TW" dirty="0"/>
              <a:t>112</a:t>
            </a:r>
            <a:r>
              <a:rPr lang="zh-TW" altLang="en-US" dirty="0"/>
              <a:t>分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15BA200-3627-4BCE-8DF9-19DCFA5E7EE0}"/>
              </a:ext>
            </a:extLst>
          </p:cNvPr>
          <p:cNvSpPr txBox="1"/>
          <p:nvPr/>
        </p:nvSpPr>
        <p:spPr>
          <a:xfrm>
            <a:off x="1577221" y="3391448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消除</a:t>
            </a:r>
            <a:r>
              <a:rPr lang="en-US" altLang="zh-TW" dirty="0"/>
              <a:t>8</a:t>
            </a:r>
            <a:r>
              <a:rPr lang="zh-TW" altLang="en-US" dirty="0"/>
              <a:t>分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C378B1B-D450-46F8-A1BB-E130BDDD9ECE}"/>
              </a:ext>
            </a:extLst>
          </p:cNvPr>
          <p:cNvSpPr txBox="1"/>
          <p:nvPr/>
        </p:nvSpPr>
        <p:spPr>
          <a:xfrm>
            <a:off x="694874" y="3304362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Pair 3</a:t>
            </a:r>
            <a:endParaRPr lang="zh-TW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2122273-282C-49C1-952F-20FE46D14F1A}"/>
              </a:ext>
            </a:extLst>
          </p:cNvPr>
          <p:cNvSpPr/>
          <p:nvPr/>
        </p:nvSpPr>
        <p:spPr>
          <a:xfrm>
            <a:off x="1629230" y="5167274"/>
            <a:ext cx="1234017" cy="562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E2A4906-E4A8-4B12-A0EE-92EE5C4D28F9}"/>
              </a:ext>
            </a:extLst>
          </p:cNvPr>
          <p:cNvSpPr/>
          <p:nvPr/>
        </p:nvSpPr>
        <p:spPr>
          <a:xfrm>
            <a:off x="2503713" y="5173200"/>
            <a:ext cx="4829933" cy="55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3CE6B48-3067-42B4-800C-F0CE9406EAA7}"/>
              </a:ext>
            </a:extLst>
          </p:cNvPr>
          <p:cNvSpPr/>
          <p:nvPr/>
        </p:nvSpPr>
        <p:spPr>
          <a:xfrm>
            <a:off x="6522963" y="5167274"/>
            <a:ext cx="4885265" cy="55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4C8680A-8414-410B-9F21-A2A3A9CAA31C}"/>
              </a:ext>
            </a:extLst>
          </p:cNvPr>
          <p:cNvSpPr txBox="1"/>
          <p:nvPr/>
        </p:nvSpPr>
        <p:spPr>
          <a:xfrm>
            <a:off x="4071863" y="5288731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估計期</a:t>
            </a:r>
            <a:r>
              <a:rPr lang="en-US" altLang="zh-TW" dirty="0"/>
              <a:t>150</a:t>
            </a:r>
            <a:r>
              <a:rPr lang="zh-TW" altLang="en-US" dirty="0"/>
              <a:t>分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847D070-52F4-4882-B892-A4506A21DBFB}"/>
              </a:ext>
            </a:extLst>
          </p:cNvPr>
          <p:cNvSpPr txBox="1"/>
          <p:nvPr/>
        </p:nvSpPr>
        <p:spPr>
          <a:xfrm>
            <a:off x="8063896" y="5257048"/>
            <a:ext cx="191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交易期</a:t>
            </a:r>
            <a:r>
              <a:rPr lang="en-US" altLang="zh-TW" dirty="0"/>
              <a:t>120-x</a:t>
            </a:r>
            <a:r>
              <a:rPr lang="zh-TW" altLang="en-US" dirty="0"/>
              <a:t>分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10488605-817C-4813-9696-59E143781F10}"/>
              </a:ext>
            </a:extLst>
          </p:cNvPr>
          <p:cNvSpPr txBox="1"/>
          <p:nvPr/>
        </p:nvSpPr>
        <p:spPr>
          <a:xfrm>
            <a:off x="1620763" y="5307334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消除</a:t>
            </a:r>
            <a:r>
              <a:rPr lang="en-US" altLang="zh-TW" dirty="0"/>
              <a:t>x</a:t>
            </a:r>
            <a:r>
              <a:rPr lang="zh-TW" altLang="en-US" dirty="0"/>
              <a:t>分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555EBB30-21DD-4666-AB6F-59F1E0A98971}"/>
              </a:ext>
            </a:extLst>
          </p:cNvPr>
          <p:cNvSpPr txBox="1"/>
          <p:nvPr/>
        </p:nvSpPr>
        <p:spPr>
          <a:xfrm>
            <a:off x="738416" y="5220248"/>
            <a:ext cx="158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Pair n</a:t>
            </a:r>
            <a:endParaRPr lang="zh-TW" altLang="en-US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9B472476-E136-461C-B3AC-BA041F11AA9E}"/>
              </a:ext>
            </a:extLst>
          </p:cNvPr>
          <p:cNvSpPr txBox="1"/>
          <p:nvPr/>
        </p:nvSpPr>
        <p:spPr>
          <a:xfrm>
            <a:off x="5913967" y="4075263"/>
            <a:ext cx="158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.</a:t>
            </a:r>
          </a:p>
          <a:p>
            <a:r>
              <a:rPr lang="en-US" altLang="zh-TW" b="1" dirty="0"/>
              <a:t>.</a:t>
            </a:r>
          </a:p>
          <a:p>
            <a:r>
              <a:rPr lang="en-US" altLang="zh-TW" b="1" dirty="0"/>
              <a:t>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81345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51CEB5-936A-4D49-963F-2CB0DFCA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 資料介紹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C3A7D5-6CA0-4B0B-839E-4219408EB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台灣 </a:t>
            </a:r>
            <a:r>
              <a:rPr lang="en-US" altLang="zh-TW" sz="2800" dirty="0"/>
              <a:t>0050</a:t>
            </a:r>
            <a:r>
              <a:rPr lang="zh-TW" altLang="en-US" sz="2800" dirty="0"/>
              <a:t>、</a:t>
            </a:r>
            <a:r>
              <a:rPr lang="en-US" altLang="zh-TW" sz="2800" dirty="0"/>
              <a:t>0051ETF</a:t>
            </a:r>
          </a:p>
          <a:p>
            <a:r>
              <a:rPr lang="zh-TW" altLang="en-US" sz="2800" dirty="0"/>
              <a:t>年份</a:t>
            </a:r>
            <a:r>
              <a:rPr lang="en-US" altLang="zh-TW" sz="2800" dirty="0"/>
              <a:t>2015 </a:t>
            </a:r>
            <a:r>
              <a:rPr lang="zh-TW" altLang="en-US" sz="2800" dirty="0"/>
              <a:t>年至 </a:t>
            </a:r>
            <a:r>
              <a:rPr lang="en-US" altLang="zh-TW" sz="2800" dirty="0"/>
              <a:t>2018 </a:t>
            </a:r>
            <a:r>
              <a:rPr lang="zh-TW" altLang="en-US" sz="2800" dirty="0"/>
              <a:t>年</a:t>
            </a:r>
            <a:endParaRPr lang="en-US" altLang="zh-TW" sz="2800" dirty="0"/>
          </a:p>
          <a:p>
            <a:r>
              <a:rPr lang="zh-TW" altLang="en-US" sz="2800" dirty="0"/>
              <a:t>拿掉</a:t>
            </a:r>
            <a:r>
              <a:rPr lang="en-US" altLang="zh-TW" sz="2800" dirty="0"/>
              <a:t>9</a:t>
            </a:r>
            <a:r>
              <a:rPr lang="zh-TW" altLang="en-US" sz="2800" dirty="0"/>
              <a:t>點剛開盤的交易量</a:t>
            </a:r>
            <a:r>
              <a:rPr lang="en-US" altLang="zh-TW" sz="2800" dirty="0">
                <a:sym typeface="Wingdings" panose="05000000000000000000" pitchFamily="2" charset="2"/>
              </a:rPr>
              <a:t>9:01~13:30</a:t>
            </a:r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265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C2FF5-24D4-4CAB-8831-C52CF292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 方法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229215-805A-471A-8BDC-49BA6D15E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dirty="0"/>
              <a:t>CUMSUM</a:t>
            </a:r>
          </a:p>
          <a:p>
            <a:pPr marL="514350" indent="-514350">
              <a:buAutoNum type="arabicPeriod"/>
            </a:pPr>
            <a:r>
              <a:rPr lang="en-US" altLang="zh-TW" dirty="0"/>
              <a:t>Chow test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320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C45ACD-1F25-434E-87B4-7EB880D0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45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News Gothic MT" panose="020B0504020203020204" pitchFamily="34" charset="0"/>
              </a:rPr>
              <a:t>Change point estimator for MLE</a:t>
            </a:r>
            <a:endParaRPr lang="zh-TW" altLang="en-US" dirty="0">
              <a:latin typeface="News Gothic MT" panose="020B05040202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36675F7-4CF8-4F6A-A7D3-1499709BDF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1112" y="1431018"/>
                <a:ext cx="10972801" cy="50618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altLang="zh-TW" b="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𝑟𝑔𝑚𝑎𝑥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=0,1,…,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b="0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zh-TW" altLang="en-US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TW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 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zh-TW" dirty="0"/>
                      <m:t>, 0 &lt;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m:rPr>
                        <m:nor/>
                      </m:rPr>
                      <a:rPr lang="en-US" altLang="zh-TW" dirty="0"/>
                      <m:t>&lt;</m:t>
                    </m:r>
                    <m:r>
                      <m:rPr>
                        <m:nor/>
                      </m:rPr>
                      <a:rPr lang="en-US" altLang="zh-TW" dirty="0"/>
                      <m:t>T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e>
                    </m:nary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b="0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whe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𝑠𝑡𝑜𝑐𝑘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𝑣𝑜𝑙𝑢𝑚𝑒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𝑡𝑜𝑡𝑎𝑙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𝑠𝑡𝑜𝑐𝑘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𝑣𝑜𝑙𝑢𝑚𝑒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b="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zh-TW" b="0" dirty="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𝑟𝑔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i="1" dirty="0">
                    <a:latin typeface="Cambria Math" panose="02040503050406030204" pitchFamily="18" charset="0"/>
                  </a:rPr>
                  <a:t>UCL=</a:t>
                </a:r>
                <a:r>
                  <a:rPr lang="zh-TW" alt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altLang="zh-TW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36675F7-4CF8-4F6A-A7D3-1499709BDF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112" y="1431018"/>
                <a:ext cx="10972801" cy="5061857"/>
              </a:xfrm>
              <a:blipFill>
                <a:blip r:embed="rId3"/>
                <a:stretch>
                  <a:fillRect l="-1111" t="-2410" b="-8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35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EE22DC-B74B-453D-A284-442F332D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0372" y="106033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altLang="zh-TW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Change point </a:t>
            </a:r>
            <a:r>
              <a:rPr lang="en-US" altLang="zh-TW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Esitmator</a:t>
            </a:r>
            <a:r>
              <a:rPr lang="en-US" altLang="zh-TW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Computations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6EF74CF6-A739-471F-B913-3BD251A9B2CC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117772" y="1240971"/>
              <a:ext cx="5627915" cy="5090116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{5C22544A-7EE6-4342-B048-85BDC9FD1C3A}</a:tableStyleId>
                  </a:tblPr>
                  <a:tblGrid>
                    <a:gridCol w="725569">
                      <a:extLst>
                        <a:ext uri="{9D8B030D-6E8A-4147-A177-3AD203B41FA5}">
                          <a16:colId xmlns:a16="http://schemas.microsoft.com/office/drawing/2014/main" val="3764608575"/>
                        </a:ext>
                      </a:extLst>
                    </a:gridCol>
                    <a:gridCol w="1361441">
                      <a:extLst>
                        <a:ext uri="{9D8B030D-6E8A-4147-A177-3AD203B41FA5}">
                          <a16:colId xmlns:a16="http://schemas.microsoft.com/office/drawing/2014/main" val="2861153959"/>
                        </a:ext>
                      </a:extLst>
                    </a:gridCol>
                    <a:gridCol w="1373604">
                      <a:extLst>
                        <a:ext uri="{9D8B030D-6E8A-4147-A177-3AD203B41FA5}">
                          <a16:colId xmlns:a16="http://schemas.microsoft.com/office/drawing/2014/main" val="1667148581"/>
                        </a:ext>
                      </a:extLst>
                    </a:gridCol>
                    <a:gridCol w="2167301">
                      <a:extLst>
                        <a:ext uri="{9D8B030D-6E8A-4147-A177-3AD203B41FA5}">
                          <a16:colId xmlns:a16="http://schemas.microsoft.com/office/drawing/2014/main" val="882518875"/>
                        </a:ext>
                      </a:extLst>
                    </a:gridCol>
                  </a:tblGrid>
                  <a:tr h="493456">
                    <a:tc>
                      <a:txBody>
                        <a:bodyPr/>
                        <a:lstStyle/>
                        <a:p>
                          <a:r>
                            <a:rPr lang="en-US" altLang="zh-TW" sz="1600" b="0" cap="all" spc="150" dirty="0">
                              <a:solidFill>
                                <a:schemeClr val="lt1"/>
                              </a:solidFill>
                            </a:rPr>
                            <a:t>t</a:t>
                          </a:r>
                          <a:endParaRPr lang="zh-TW" altLang="en-US" sz="1600" b="0" cap="all" spc="150" dirty="0">
                            <a:solidFill>
                              <a:schemeClr val="lt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solidFill>
                          <a:srgbClr val="50535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cap="all" spc="15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sz="1600" b="0" i="1" cap="all" spc="150">
                                            <a:solidFill>
                                              <a:schemeClr val="l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1600" b="0" i="1" cap="all" spc="150">
                                            <a:solidFill>
                                              <a:schemeClr val="l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sz="1600" b="0" i="1" cap="all" spc="15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altLang="zh-TW" sz="1600" b="0" i="1" cap="all" spc="15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b="0" cap="all" spc="150">
                            <a:solidFill>
                              <a:schemeClr val="lt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solidFill>
                          <a:srgbClr val="50535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b="0" cap="all" spc="150">
                              <a:solidFill>
                                <a:schemeClr val="lt1"/>
                              </a:solidFill>
                            </a:rPr>
                            <a:t>volume</a:t>
                          </a:r>
                          <a:endParaRPr lang="zh-TW" altLang="en-US" sz="1600" b="0" cap="all" spc="150">
                            <a:solidFill>
                              <a:schemeClr val="lt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solidFill>
                          <a:srgbClr val="50535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b="0" cap="all" spc="150" dirty="0">
                              <a:solidFill>
                                <a:schemeClr val="lt1"/>
                              </a:solidFill>
                            </a:rPr>
                            <a:t>Likelihood</a:t>
                          </a:r>
                          <a:endParaRPr lang="zh-TW" altLang="en-US" sz="1600" b="0" cap="all" spc="150" dirty="0">
                            <a:solidFill>
                              <a:schemeClr val="lt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solidFill>
                          <a:srgbClr val="50535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480686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9.08162434143e-14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5005830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0.11111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74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2.4459654687717887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0389072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0.11766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5.399607946071946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6369936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0.10862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1.1548557456239266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6968050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0.11654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22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3.5627280513355473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2542806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0.09095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0.9559053543466831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816897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0.10024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0.0005429374929944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9971548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0.11980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2.5308069044897152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3429616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0.11613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1.1310176368339313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4754226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zh-TW" altLang="en-US" sz="1600" cap="none" spc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rgbClr val="FF0000"/>
                              </a:solidFill>
                            </a:rPr>
                            <a:t>0.20048</a:t>
                          </a:r>
                          <a:endParaRPr lang="zh-TW" altLang="en-US" sz="1600" cap="none" spc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rgbClr val="FF0000"/>
                              </a:solidFill>
                            </a:rPr>
                            <a:t>67</a:t>
                          </a:r>
                          <a:endParaRPr lang="zh-TW" altLang="en-US" sz="1600" cap="none" spc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rgbClr val="FF0000"/>
                              </a:solidFill>
                            </a:rPr>
                            <a:t>18.32332158318564</a:t>
                          </a:r>
                          <a:endParaRPr lang="zh-TW" altLang="en-US" sz="1600" cap="none" spc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23388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6EF74CF6-A739-471F-B913-3BD251A9B2C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04757698"/>
                  </p:ext>
                </p:extLst>
              </p:nvPr>
            </p:nvGraphicFramePr>
            <p:xfrm>
              <a:off x="6117772" y="1240971"/>
              <a:ext cx="5627915" cy="5090116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{5C22544A-7EE6-4342-B048-85BDC9FD1C3A}</a:tableStyleId>
                  </a:tblPr>
                  <a:tblGrid>
                    <a:gridCol w="725569">
                      <a:extLst>
                        <a:ext uri="{9D8B030D-6E8A-4147-A177-3AD203B41FA5}">
                          <a16:colId xmlns:a16="http://schemas.microsoft.com/office/drawing/2014/main" val="3764608575"/>
                        </a:ext>
                      </a:extLst>
                    </a:gridCol>
                    <a:gridCol w="1361441">
                      <a:extLst>
                        <a:ext uri="{9D8B030D-6E8A-4147-A177-3AD203B41FA5}">
                          <a16:colId xmlns:a16="http://schemas.microsoft.com/office/drawing/2014/main" val="2861153959"/>
                        </a:ext>
                      </a:extLst>
                    </a:gridCol>
                    <a:gridCol w="1373604">
                      <a:extLst>
                        <a:ext uri="{9D8B030D-6E8A-4147-A177-3AD203B41FA5}">
                          <a16:colId xmlns:a16="http://schemas.microsoft.com/office/drawing/2014/main" val="1667148581"/>
                        </a:ext>
                      </a:extLst>
                    </a:gridCol>
                    <a:gridCol w="2167301">
                      <a:extLst>
                        <a:ext uri="{9D8B030D-6E8A-4147-A177-3AD203B41FA5}">
                          <a16:colId xmlns:a16="http://schemas.microsoft.com/office/drawing/2014/main" val="882518875"/>
                        </a:ext>
                      </a:extLst>
                    </a:gridCol>
                  </a:tblGrid>
                  <a:tr h="493456">
                    <a:tc>
                      <a:txBody>
                        <a:bodyPr/>
                        <a:lstStyle/>
                        <a:p>
                          <a:r>
                            <a:rPr lang="en-US" altLang="zh-TW" sz="1600" b="0" cap="all" spc="150" dirty="0">
                              <a:solidFill>
                                <a:schemeClr val="lt1"/>
                              </a:solidFill>
                            </a:rPr>
                            <a:t>t</a:t>
                          </a:r>
                          <a:endParaRPr lang="zh-TW" altLang="en-US" sz="1600" b="0" cap="all" spc="150" dirty="0">
                            <a:solidFill>
                              <a:schemeClr val="lt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solidFill>
                          <a:srgbClr val="50535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107466" marR="107466" marT="107466" marB="107466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blipFill>
                          <a:blip r:embed="rId2"/>
                          <a:stretch>
                            <a:fillRect l="-53125" r="-259375" b="-934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b="0" cap="all" spc="150">
                              <a:solidFill>
                                <a:schemeClr val="lt1"/>
                              </a:solidFill>
                            </a:rPr>
                            <a:t>volume</a:t>
                          </a:r>
                          <a:endParaRPr lang="zh-TW" altLang="en-US" sz="1600" b="0" cap="all" spc="150">
                            <a:solidFill>
                              <a:schemeClr val="lt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solidFill>
                          <a:srgbClr val="50535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b="0" cap="all" spc="150" dirty="0">
                              <a:solidFill>
                                <a:schemeClr val="lt1"/>
                              </a:solidFill>
                            </a:rPr>
                            <a:t>Likelihood</a:t>
                          </a:r>
                          <a:endParaRPr lang="zh-TW" altLang="en-US" sz="1600" b="0" cap="all" spc="150" dirty="0">
                            <a:solidFill>
                              <a:schemeClr val="lt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solidFill>
                          <a:srgbClr val="50535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480686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9.08162434143e-14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5005830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0.11111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74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2.4459654687717887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0389072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0.11766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5.399607946071946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6369936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0.10862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1.1548557456239266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6968050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0.11654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22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3.5627280513355473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2542806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0.09095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17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0.9559053543466831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816897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0.10024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0.0005429374929944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9971548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0.11980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2.5308069044897152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3429616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0.11613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zh-TW" altLang="en-US" sz="1600" cap="none" spc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chemeClr val="tx1"/>
                              </a:solidFill>
                            </a:rPr>
                            <a:t>1.1310176368339313</a:t>
                          </a:r>
                          <a:endParaRPr lang="zh-TW" altLang="en-US" sz="1600" cap="none" spc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4754226"/>
                      </a:ext>
                    </a:extLst>
                  </a:tr>
                  <a:tr h="459666"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zh-TW" altLang="en-US" sz="1600" cap="none" spc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rgbClr val="FF0000"/>
                              </a:solidFill>
                            </a:rPr>
                            <a:t>0.20048</a:t>
                          </a:r>
                          <a:endParaRPr lang="zh-TW" altLang="en-US" sz="1600" cap="none" spc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>
                              <a:solidFill>
                                <a:srgbClr val="FF0000"/>
                              </a:solidFill>
                            </a:rPr>
                            <a:t>67</a:t>
                          </a:r>
                          <a:endParaRPr lang="zh-TW" altLang="en-US" sz="1600" cap="none" spc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cap="none" spc="0" dirty="0">
                              <a:solidFill>
                                <a:srgbClr val="FF0000"/>
                              </a:solidFill>
                            </a:rPr>
                            <a:t>18.32332158318564</a:t>
                          </a:r>
                          <a:endParaRPr lang="zh-TW" altLang="en-US" sz="1600" cap="none" spc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7466" marR="107466" marT="107466" marB="107466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rgbClr val="000000">
                            <a:alpha val="7843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23388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26D40CF-E949-4C31-9155-ECCEABF96271}"/>
              </a:ext>
            </a:extLst>
          </p:cNvPr>
          <p:cNvSpPr txBox="1">
            <a:spLocks/>
          </p:cNvSpPr>
          <p:nvPr/>
        </p:nvSpPr>
        <p:spPr>
          <a:xfrm>
            <a:off x="293913" y="1331485"/>
            <a:ext cx="5627915" cy="511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取每日的前</a:t>
            </a:r>
            <a:r>
              <a:rPr lang="en-US" altLang="zh-TW" dirty="0"/>
              <a:t>150</a:t>
            </a:r>
            <a:r>
              <a:rPr lang="zh-TW" altLang="en-US" dirty="0"/>
              <a:t>分鐘計算股    票量的差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選取</a:t>
            </a:r>
            <a:r>
              <a:rPr lang="en-US" altLang="zh-TW" dirty="0"/>
              <a:t>Volume&gt;UCL</a:t>
            </a:r>
            <a:r>
              <a:rPr lang="zh-TW" altLang="en-US" dirty="0"/>
              <a:t>的時間點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sz="2200" dirty="0"/>
              <a:t>(</a:t>
            </a:r>
            <a:r>
              <a:rPr lang="zh-TW" altLang="en-US" sz="2200" dirty="0"/>
              <a:t>避免選取時間太短，選取時間至少大於</a:t>
            </a:r>
            <a:r>
              <a:rPr lang="en-US" altLang="zh-TW" sz="2200" dirty="0"/>
              <a:t>5)</a:t>
            </a:r>
          </a:p>
          <a:p>
            <a:pPr marL="0" indent="0">
              <a:buNone/>
            </a:pPr>
            <a:endParaRPr lang="en-US" altLang="zh-TW" sz="2200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取上述期間做結構性改變偵測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分別找出個別股票第一次發生結構性改變的時間點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5.</a:t>
            </a:r>
            <a:r>
              <a:rPr lang="zh-TW" altLang="en-US" dirty="0"/>
              <a:t>兩兩配對刪除個別第一次發生結構性改變時間點的最大值前分鐘數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61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167BF0AE-838E-4EA2-AD7D-92157B4E5064}"/>
              </a:ext>
            </a:extLst>
          </p:cNvPr>
          <p:cNvCxnSpPr/>
          <p:nvPr/>
        </p:nvCxnSpPr>
        <p:spPr>
          <a:xfrm>
            <a:off x="2590801" y="413988"/>
            <a:ext cx="228600" cy="2609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EA5A512-6875-4229-B470-5ED5DCB4FD3C}"/>
              </a:ext>
            </a:extLst>
          </p:cNvPr>
          <p:cNvSpPr txBox="1"/>
          <p:nvPr/>
        </p:nvSpPr>
        <p:spPr>
          <a:xfrm>
            <a:off x="2291443" y="44656"/>
            <a:ext cx="70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11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ADBF11E-265D-4949-903B-191AE8582476}"/>
              </a:ext>
            </a:extLst>
          </p:cNvPr>
          <p:cNvSpPr txBox="1"/>
          <p:nvPr/>
        </p:nvSpPr>
        <p:spPr>
          <a:xfrm>
            <a:off x="9345385" y="6233755"/>
            <a:ext cx="2846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</a:t>
            </a:r>
            <a:r>
              <a:rPr lang="en-US" altLang="zh-TW" sz="1400" dirty="0"/>
              <a:t>2018/3/5</a:t>
            </a:r>
            <a:r>
              <a:rPr lang="zh-TW" altLang="en-US" sz="1400" dirty="0"/>
              <a:t>股量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F46FF64-567A-488F-84DF-7A76661B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15" y="684124"/>
            <a:ext cx="9264377" cy="54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3577</TotalTime>
  <Words>1168</Words>
  <Application>Microsoft Office PowerPoint</Application>
  <PresentationFormat>寬螢幕</PresentationFormat>
  <Paragraphs>571</Paragraphs>
  <Slides>25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標楷體</vt:lpstr>
      <vt:lpstr>Arial</vt:lpstr>
      <vt:lpstr>Calibri</vt:lpstr>
      <vt:lpstr>Calibri Light</vt:lpstr>
      <vt:lpstr>Cambria Math</vt:lpstr>
      <vt:lpstr>News Gothic MT</vt:lpstr>
      <vt:lpstr>Roboto</vt:lpstr>
      <vt:lpstr>Office 佈景主題</vt:lpstr>
      <vt:lpstr>PowerPoint 簡報</vt:lpstr>
      <vt:lpstr>1. 研究目標</vt:lpstr>
      <vt:lpstr>原始論文設定</vt:lpstr>
      <vt:lpstr>欲改變設定</vt:lpstr>
      <vt:lpstr>2. 資料介紹</vt:lpstr>
      <vt:lpstr>3. 方法</vt:lpstr>
      <vt:lpstr>Change point estimator for MLE</vt:lpstr>
      <vt:lpstr>Change point Esitmator Computations</vt:lpstr>
      <vt:lpstr>PowerPoint 簡報</vt:lpstr>
      <vt:lpstr>MLE</vt:lpstr>
      <vt:lpstr>PowerPoint 簡報</vt:lpstr>
      <vt:lpstr>Chow test</vt:lpstr>
      <vt:lpstr>PowerPoint 簡報</vt:lpstr>
      <vt:lpstr>PowerPoint 簡報</vt:lpstr>
      <vt:lpstr>Chow test</vt:lpstr>
      <vt:lpstr>4.</vt:lpstr>
      <vt:lpstr>5. 實證結果 </vt:lpstr>
      <vt:lpstr>無時間趨勢</vt:lpstr>
      <vt:lpstr>具時間趨勢</vt:lpstr>
      <vt:lpstr>Model 123</vt:lpstr>
      <vt:lpstr>Model 45</vt:lpstr>
      <vt:lpstr>無時間趨勢</vt:lpstr>
      <vt:lpstr>具時間趨勢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宏聖</dc:creator>
  <cp:lastModifiedBy>宏聖</cp:lastModifiedBy>
  <cp:revision>11</cp:revision>
  <dcterms:created xsi:type="dcterms:W3CDTF">2021-08-31T13:14:25Z</dcterms:created>
  <dcterms:modified xsi:type="dcterms:W3CDTF">2021-10-05T08:31:44Z</dcterms:modified>
</cp:coreProperties>
</file>